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x="18288000" cy="10287000"/>
  <p:notesSz cx="6858000" cy="9144000"/>
  <p:embeddedFontLst>
    <p:embeddedFont>
      <p:font typeface="Ahkio" panose="020B0604020202020204" charset="0"/>
      <p:regular r:id="rId41"/>
    </p:embeddedFont>
    <p:embeddedFont>
      <p:font typeface="Ahkio Bold" panose="020B0604020202020204" charset="0"/>
      <p:regular r:id="rId42"/>
    </p:embeddedFont>
    <p:embeddedFont>
      <p:font typeface="Dekko" panose="020B0604020202020204" charset="0"/>
      <p:regular r:id="rId43"/>
    </p:embeddedFont>
    <p:embeddedFont>
      <p:font typeface="Helios" panose="020B0604020202020204" charset="0"/>
      <p:regular r:id="rId44"/>
    </p:embeddedFont>
    <p:embeddedFont>
      <p:font typeface="Helios Bold" panose="020B0604020202020204" charset="0"/>
      <p:regular r:id="rId45"/>
    </p:embeddedFont>
    <p:embeddedFont>
      <p:font typeface="Roboto Bold" panose="02000000000000000000" pitchFamily="2" charset="0"/>
      <p:regular r:id="rId46"/>
      <p:bold r:id="rId47"/>
    </p:embeddedFont>
    <p:embeddedFont>
      <p:font typeface="Source Sans Pro" panose="020B0503030403020204" pitchFamily="34" charset="0"/>
      <p:regular r:id="rId48"/>
      <p:bold r:id="rId49"/>
      <p:italic r:id="rId50"/>
      <p:boldItalic r:id="rId51"/>
    </p:embeddedFont>
    <p:embeddedFont>
      <p:font typeface="TT Hoves" panose="020B0604020202020204" charset="0"/>
      <p:regular r:id="rId52"/>
    </p:embeddedFont>
    <p:embeddedFont>
      <p:font typeface="TT Hoves Bold" panose="020B0604020202020204" charset="0"/>
      <p:regular r:id="rId53"/>
    </p:embeddedFont>
    <p:embeddedFont>
      <p:font typeface="TT Hoves Bold Italics" panose="020B0604020202020204" charset="0"/>
      <p:regular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210163-5B4C-C20D-2CE3-D320726DA79A}" v="10" dt="2024-09-17T18:45:49.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ica Reynoza" userId="S::jessi@communicationslab.com::8989ecd9-129b-4b24-abf0-cc71fb4b4283" providerId="AD" clId="Web-{D0210163-5B4C-C20D-2CE3-D320726DA79A}"/>
    <pc:docChg chg="addSld delSld">
      <pc:chgData name="Jessica Reynoza" userId="S::jessi@communicationslab.com::8989ecd9-129b-4b24-abf0-cc71fb4b4283" providerId="AD" clId="Web-{D0210163-5B4C-C20D-2CE3-D320726DA79A}" dt="2024-09-17T18:45:46.492" v="1"/>
      <pc:docMkLst>
        <pc:docMk/>
      </pc:docMkLst>
      <pc:sldChg chg="add del">
        <pc:chgData name="Jessica Reynoza" userId="S::jessi@communicationslab.com::8989ecd9-129b-4b24-abf0-cc71fb4b4283" providerId="AD" clId="Web-{D0210163-5B4C-C20D-2CE3-D320726DA79A}" dt="2024-09-17T18:45:46.492" v="1"/>
        <pc:sldMkLst>
          <pc:docMk/>
          <pc:sldMk cId="0" sldId="25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hyperlink" Target="https://g4vyfqebb.cc.rs6.net/tn.jsp?f=0010om50AyAaLZEZIqGlLMBjXz7yU8JwmPMH3MUY_kCRR4pTcoEH3ovr1WFnPCCeGKybKMthT393eP9lZVSVX2Pj9x5D17pvD65KtUjHXBC6VBgBbIqMIB9yUqfCusDsu0-VQxObGnQPmVU79IHEqtkSiFnWiM7JsG4IiOBBwLE26LJPUbAdhk-m7iuUqLSremvp_n7JkDTiTd1lu5s4tOWECrpIHm1wDKrSfTNaGTwGVcxKI2rNuYYbO6z2GCrHMSqlE-2eeToPIvk9Ay4zXC4Lbhn8UFs0KQXY5nzrOby1vCZtJdrZ3TuL9iykxALCiDuHPjPvalyb-61kji6xZ6aTe36D_3oVq6E6aMCgQ6lsXQVaGEE9-6eK5yF0UjFc5ohzO_HmO_JvXycaLAbYbCCwSIs6_sLY2GTZvNXvCtX9Nw7r78bumgVBtH-BybBakrp_D3ftQHVyp_hb09gR3NW1FOpxCjARwrZ&amp;c=9mvVGyaClb6eZsN_v3AjYSaHp9kKh3CN0uIBo2OndtJRyt65sefVyQ==&amp;ch=2bkyC4uk9n8UEY5XKbjxW_Cw9Ie2Zt9nIYXhVmWkiGrygq8G1IqInQ==" TargetMode="External"/><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Dt5KxljGySE&amp;list=PLF17zPgSog6f-taz_yPg0HmJMf5h97oYC" TargetMode="External"/><Relationship Id="rId7" Type="http://schemas.openxmlformats.org/officeDocument/2006/relationships/image" Target="../media/image8.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hyperlink" Target="https://www.youtube.com/watch?v=IjnXLcNiCpc&amp;t=2s"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47.sv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53.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3.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708610" y="-412494"/>
            <a:ext cx="18562305" cy="8555165"/>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9144000" y="2051466"/>
            <a:ext cx="12503082" cy="10287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t="-1160" b="-1160"/>
              </a:stretch>
            </a:blipFill>
          </p:spPr>
        </p:sp>
      </p:grpSp>
      <p:grpSp>
        <p:nvGrpSpPr>
          <p:cNvPr id="8" name="Group 8"/>
          <p:cNvGrpSpPr/>
          <p:nvPr/>
        </p:nvGrpSpPr>
        <p:grpSpPr>
          <a:xfrm>
            <a:off x="9006848" y="6804594"/>
            <a:ext cx="7555842" cy="3482406"/>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57647"/>
              </a:srgbClr>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5713049" y="2051466"/>
            <a:ext cx="4286754" cy="1350327"/>
          </a:xfrm>
          <a:custGeom>
            <a:avLst/>
            <a:gdLst/>
            <a:ahLst/>
            <a:cxnLst/>
            <a:rect l="l" t="t" r="r" b="b"/>
            <a:pathLst>
              <a:path w="4286754" h="1350327">
                <a:moveTo>
                  <a:pt x="0" y="0"/>
                </a:moveTo>
                <a:lnTo>
                  <a:pt x="4286754" y="0"/>
                </a:lnTo>
                <a:lnTo>
                  <a:pt x="4286754" y="1350327"/>
                </a:lnTo>
                <a:lnTo>
                  <a:pt x="0" y="1350327"/>
                </a:lnTo>
                <a:lnTo>
                  <a:pt x="0" y="0"/>
                </a:lnTo>
                <a:close/>
              </a:path>
            </a:pathLst>
          </a:custGeom>
          <a:blipFill>
            <a:blip r:embed="rId3"/>
            <a:stretch>
              <a:fillRect/>
            </a:stretch>
          </a:blipFill>
        </p:spPr>
      </p:sp>
      <p:sp>
        <p:nvSpPr>
          <p:cNvPr id="12" name="Freeform 12"/>
          <p:cNvSpPr/>
          <p:nvPr/>
        </p:nvSpPr>
        <p:spPr>
          <a:xfrm>
            <a:off x="1028700" y="2051466"/>
            <a:ext cx="4342286" cy="1619158"/>
          </a:xfrm>
          <a:custGeom>
            <a:avLst/>
            <a:gdLst/>
            <a:ahLst/>
            <a:cxnLst/>
            <a:rect l="l" t="t" r="r" b="b"/>
            <a:pathLst>
              <a:path w="4342286" h="1619158">
                <a:moveTo>
                  <a:pt x="0" y="0"/>
                </a:moveTo>
                <a:lnTo>
                  <a:pt x="4342286" y="0"/>
                </a:lnTo>
                <a:lnTo>
                  <a:pt x="4342286" y="1619157"/>
                </a:lnTo>
                <a:lnTo>
                  <a:pt x="0" y="1619157"/>
                </a:lnTo>
                <a:lnTo>
                  <a:pt x="0" y="0"/>
                </a:lnTo>
                <a:close/>
              </a:path>
            </a:pathLst>
          </a:custGeom>
          <a:blipFill>
            <a:blip r:embed="rId4"/>
            <a:stretch>
              <a:fillRect/>
            </a:stretch>
          </a:blipFill>
        </p:spPr>
      </p:sp>
      <p:grpSp>
        <p:nvGrpSpPr>
          <p:cNvPr id="13" name="Group 13"/>
          <p:cNvGrpSpPr/>
          <p:nvPr/>
        </p:nvGrpSpPr>
        <p:grpSpPr>
          <a:xfrm>
            <a:off x="1028700" y="4062823"/>
            <a:ext cx="9368698" cy="5483543"/>
            <a:chOff x="0" y="0"/>
            <a:chExt cx="12491598" cy="7311391"/>
          </a:xfrm>
        </p:grpSpPr>
        <p:sp>
          <p:nvSpPr>
            <p:cNvPr id="14" name="TextBox 14"/>
            <p:cNvSpPr txBox="1"/>
            <p:nvPr/>
          </p:nvSpPr>
          <p:spPr>
            <a:xfrm>
              <a:off x="0" y="4355889"/>
              <a:ext cx="12491598" cy="2955502"/>
            </a:xfrm>
            <a:prstGeom prst="rect">
              <a:avLst/>
            </a:prstGeom>
          </p:spPr>
          <p:txBody>
            <a:bodyPr lIns="0" tIns="0" rIns="0" bIns="0" rtlCol="0" anchor="t">
              <a:spAutoFit/>
            </a:bodyPr>
            <a:lstStyle/>
            <a:p>
              <a:pPr algn="l">
                <a:lnSpc>
                  <a:spcPts val="4479"/>
                </a:lnSpc>
              </a:pPr>
              <a:endParaRPr/>
            </a:p>
            <a:p>
              <a:pPr algn="l">
                <a:lnSpc>
                  <a:spcPts val="4479"/>
                </a:lnSpc>
              </a:pPr>
              <a:r>
                <a:rPr lang="en-US" sz="3199" dirty="0">
                  <a:solidFill>
                    <a:srgbClr val="2F428E"/>
                  </a:solidFill>
                  <a:latin typeface="Helios"/>
                  <a:ea typeface="Helios"/>
                  <a:cs typeface="Helios"/>
                  <a:sym typeface="Helios"/>
                </a:rPr>
                <a:t>Matthew Hargrove, CEO</a:t>
              </a:r>
            </a:p>
            <a:p>
              <a:pPr algn="l">
                <a:lnSpc>
                  <a:spcPts val="4479"/>
                </a:lnSpc>
              </a:pPr>
              <a:r>
                <a:rPr lang="en-US" sz="3199" dirty="0">
                  <a:solidFill>
                    <a:srgbClr val="2F428E"/>
                  </a:solidFill>
                  <a:latin typeface="Helios"/>
                  <a:ea typeface="Helios"/>
                  <a:cs typeface="Helios"/>
                  <a:sym typeface="Helios"/>
                </a:rPr>
                <a:t>California Business Properties Association</a:t>
              </a:r>
            </a:p>
            <a:p>
              <a:pPr algn="l">
                <a:lnSpc>
                  <a:spcPts val="4479"/>
                </a:lnSpc>
              </a:pPr>
              <a:r>
                <a:rPr lang="en-US" sz="3199" dirty="0">
                  <a:solidFill>
                    <a:srgbClr val="2F428E"/>
                  </a:solidFill>
                  <a:latin typeface="Helios"/>
                  <a:ea typeface="Helios"/>
                  <a:cs typeface="Helios"/>
                  <a:sym typeface="Helios"/>
                </a:rPr>
                <a:t>mhargrove@cbpa.com</a:t>
              </a:r>
            </a:p>
          </p:txBody>
        </p:sp>
        <p:sp>
          <p:nvSpPr>
            <p:cNvPr id="15" name="TextBox 15"/>
            <p:cNvSpPr txBox="1"/>
            <p:nvPr/>
          </p:nvSpPr>
          <p:spPr>
            <a:xfrm>
              <a:off x="0" y="9525"/>
              <a:ext cx="12491598" cy="4092575"/>
            </a:xfrm>
            <a:prstGeom prst="rect">
              <a:avLst/>
            </a:prstGeom>
          </p:spPr>
          <p:txBody>
            <a:bodyPr lIns="0" tIns="0" rIns="0" bIns="0" rtlCol="0" anchor="t">
              <a:spAutoFit/>
            </a:bodyPr>
            <a:lstStyle/>
            <a:p>
              <a:pPr algn="l">
                <a:lnSpc>
                  <a:spcPts val="9360"/>
                </a:lnSpc>
              </a:pPr>
              <a:r>
                <a:rPr lang="en-US" sz="7800" b="1" dirty="0">
                  <a:solidFill>
                    <a:srgbClr val="2F428E"/>
                  </a:solidFill>
                  <a:latin typeface="TT Hoves Bold"/>
                  <a:ea typeface="TT Hoves Bold"/>
                  <a:cs typeface="TT Hoves Bold"/>
                  <a:sym typeface="TT Hoves Bold"/>
                </a:rPr>
                <a:t>STATE AND LOCAL ISSUES FORUM</a:t>
              </a:r>
            </a:p>
            <a:p>
              <a:pPr algn="l">
                <a:lnSpc>
                  <a:spcPts val="5640"/>
                </a:lnSpc>
              </a:pPr>
              <a:r>
                <a:rPr lang="en-US" sz="4700" dirty="0">
                  <a:solidFill>
                    <a:srgbClr val="2F428E"/>
                  </a:solidFill>
                  <a:latin typeface="TT Hoves"/>
                  <a:ea typeface="TT Hoves"/>
                  <a:cs typeface="TT Hoves"/>
                  <a:sym typeface="TT Hoves"/>
                </a:rPr>
                <a:t>SEPTEMBER 12, 2024</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81762" y="-334991"/>
            <a:ext cx="17812475" cy="12131872"/>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5" name="Group 5"/>
          <p:cNvGrpSpPr/>
          <p:nvPr/>
        </p:nvGrpSpPr>
        <p:grpSpPr>
          <a:xfrm rot="-10800000">
            <a:off x="15858602" y="-334991"/>
            <a:ext cx="7681766" cy="3540443"/>
            <a:chOff x="0" y="0"/>
            <a:chExt cx="406400" cy="187305"/>
          </a:xfrm>
        </p:grpSpPr>
        <p:sp>
          <p:nvSpPr>
            <p:cNvPr id="6" name="Freeform 6"/>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7" name="TextBox 7"/>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421536" y="1028700"/>
            <a:ext cx="12627597" cy="1852454"/>
            <a:chOff x="0" y="0"/>
            <a:chExt cx="16836795" cy="2469939"/>
          </a:xfrm>
        </p:grpSpPr>
        <p:sp>
          <p:nvSpPr>
            <p:cNvPr id="9" name="TextBox 9"/>
            <p:cNvSpPr txBox="1"/>
            <p:nvPr/>
          </p:nvSpPr>
          <p:spPr>
            <a:xfrm>
              <a:off x="0" y="0"/>
              <a:ext cx="16836795" cy="1295400"/>
            </a:xfrm>
            <a:prstGeom prst="rect">
              <a:avLst/>
            </a:prstGeom>
          </p:spPr>
          <p:txBody>
            <a:bodyPr lIns="0" tIns="0" rIns="0" bIns="0" rtlCol="0" anchor="t">
              <a:spAutoFit/>
            </a:bodyPr>
            <a:lstStyle/>
            <a:p>
              <a:pPr algn="l">
                <a:lnSpc>
                  <a:spcPts val="7680"/>
                </a:lnSpc>
              </a:pPr>
              <a:r>
                <a:rPr lang="en-US" sz="6400" b="1">
                  <a:solidFill>
                    <a:srgbClr val="2F428E"/>
                  </a:solidFill>
                  <a:latin typeface="TT Hoves Bold"/>
                  <a:ea typeface="TT Hoves Bold"/>
                  <a:cs typeface="TT Hoves Bold"/>
                  <a:sym typeface="TT Hoves Bold"/>
                </a:rPr>
                <a:t>ADAPTIVE REUSE - </a:t>
              </a:r>
              <a:r>
                <a:rPr lang="en-US" sz="6400" b="1">
                  <a:solidFill>
                    <a:srgbClr val="00BF63"/>
                  </a:solidFill>
                  <a:latin typeface="TT Hoves Bold"/>
                  <a:ea typeface="TT Hoves Bold"/>
                  <a:cs typeface="TT Hoves Bold"/>
                  <a:sym typeface="TT Hoves Bold"/>
                </a:rPr>
                <a:t>SUPPORT</a:t>
              </a:r>
            </a:p>
          </p:txBody>
        </p:sp>
        <p:sp>
          <p:nvSpPr>
            <p:cNvPr id="10" name="TextBox 10"/>
            <p:cNvSpPr txBox="1"/>
            <p:nvPr/>
          </p:nvSpPr>
          <p:spPr>
            <a:xfrm>
              <a:off x="0" y="1601893"/>
              <a:ext cx="13798468" cy="868046"/>
            </a:xfrm>
            <a:prstGeom prst="rect">
              <a:avLst/>
            </a:prstGeom>
          </p:spPr>
          <p:txBody>
            <a:bodyPr lIns="0" tIns="0" rIns="0" bIns="0" rtlCol="0" anchor="t">
              <a:spAutoFit/>
            </a:bodyPr>
            <a:lstStyle/>
            <a:p>
              <a:pPr algn="l">
                <a:lnSpc>
                  <a:spcPts val="5459"/>
                </a:lnSpc>
              </a:pPr>
              <a:endParaRPr/>
            </a:p>
          </p:txBody>
        </p:sp>
      </p:grpSp>
      <p:sp>
        <p:nvSpPr>
          <p:cNvPr id="11" name="Freeform 11"/>
          <p:cNvSpPr/>
          <p:nvPr/>
        </p:nvSpPr>
        <p:spPr>
          <a:xfrm>
            <a:off x="737859" y="4101717"/>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777207" y="3819566"/>
            <a:ext cx="10747552" cy="4171951"/>
          </a:xfrm>
          <a:prstGeom prst="rect">
            <a:avLst/>
          </a:prstGeom>
        </p:spPr>
        <p:txBody>
          <a:bodyPr lIns="0" tIns="0" rIns="0" bIns="0" rtlCol="0" anchor="t">
            <a:spAutoFit/>
          </a:bodyPr>
          <a:lstStyle/>
          <a:p>
            <a:pPr algn="l">
              <a:lnSpc>
                <a:spcPts val="4199"/>
              </a:lnSpc>
            </a:pPr>
            <a:r>
              <a:rPr lang="en-US" sz="2999">
                <a:solidFill>
                  <a:srgbClr val="1B1A1E"/>
                </a:solidFill>
                <a:latin typeface="TT Hoves"/>
                <a:ea typeface="TT Hoves"/>
                <a:cs typeface="TT Hoves"/>
                <a:sym typeface="TT Hoves"/>
              </a:rPr>
              <a:t>Expands and modifies provisions of the Affordable Housing and High Road Jobs Act of 2022.​</a:t>
            </a:r>
          </a:p>
          <a:p>
            <a:pPr algn="l">
              <a:lnSpc>
                <a:spcPts val="4199"/>
              </a:lnSpc>
            </a:pPr>
            <a:r>
              <a:rPr lang="en-US" sz="2999">
                <a:solidFill>
                  <a:srgbClr val="1B1A1E"/>
                </a:solidFill>
                <a:latin typeface="TT Hoves"/>
                <a:ea typeface="TT Hoves"/>
                <a:cs typeface="TT Hoves"/>
                <a:sym typeface="TT Hoves"/>
              </a:rPr>
              <a:t>​</a:t>
            </a:r>
          </a:p>
          <a:p>
            <a:pPr algn="l">
              <a:lnSpc>
                <a:spcPts val="4199"/>
              </a:lnSpc>
            </a:pPr>
            <a:r>
              <a:rPr lang="en-US" sz="2999">
                <a:solidFill>
                  <a:srgbClr val="1B1A1E"/>
                </a:solidFill>
                <a:latin typeface="TT Hoves"/>
                <a:ea typeface="TT Hoves"/>
                <a:cs typeface="TT Hoves"/>
                <a:sym typeface="TT Hoves"/>
              </a:rPr>
              <a:t>Focuses on allowing residential development on commercial sites and​ provides certain incentives.​</a:t>
            </a:r>
          </a:p>
          <a:p>
            <a:pPr algn="l">
              <a:lnSpc>
                <a:spcPts val="4199"/>
              </a:lnSpc>
            </a:pPr>
            <a:r>
              <a:rPr lang="en-US" sz="2999">
                <a:solidFill>
                  <a:srgbClr val="1B1A1E"/>
                </a:solidFill>
                <a:latin typeface="TT Hoves"/>
                <a:ea typeface="TT Hoves"/>
                <a:cs typeface="TT Hoves"/>
                <a:sym typeface="TT Hoves"/>
              </a:rPr>
              <a:t>​</a:t>
            </a:r>
          </a:p>
          <a:p>
            <a:pPr algn="l">
              <a:lnSpc>
                <a:spcPts val="4199"/>
              </a:lnSpc>
            </a:pPr>
            <a:r>
              <a:rPr lang="en-US" sz="2999">
                <a:solidFill>
                  <a:srgbClr val="1B1A1E"/>
                </a:solidFill>
                <a:latin typeface="TT Hoves"/>
                <a:ea typeface="TT Hoves"/>
                <a:cs typeface="TT Hoves"/>
                <a:sym typeface="TT Hoves"/>
              </a:rPr>
              <a:t>Expands definition of retail site that can qualify.</a:t>
            </a:r>
          </a:p>
          <a:p>
            <a:pPr algn="l">
              <a:lnSpc>
                <a:spcPts val="4199"/>
              </a:lnSpc>
            </a:pPr>
            <a:endParaRPr lang="en-US" sz="2999">
              <a:solidFill>
                <a:srgbClr val="1B1A1E"/>
              </a:solidFill>
              <a:latin typeface="TT Hoves"/>
              <a:ea typeface="TT Hoves"/>
              <a:cs typeface="TT Hoves"/>
              <a:sym typeface="TT Hoves"/>
            </a:endParaRPr>
          </a:p>
        </p:txBody>
      </p:sp>
      <p:sp>
        <p:nvSpPr>
          <p:cNvPr id="13" name="Freeform 13"/>
          <p:cNvSpPr/>
          <p:nvPr/>
        </p:nvSpPr>
        <p:spPr>
          <a:xfrm>
            <a:off x="839854" y="5703079"/>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421536" y="2338229"/>
            <a:ext cx="10747552" cy="1028701"/>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AB 2243 (Wicks; D-Oakland) - Adaptive Reuse Incentives</a:t>
            </a:r>
          </a:p>
          <a:p>
            <a:pPr algn="l">
              <a:lnSpc>
                <a:spcPts val="4199"/>
              </a:lnSpc>
            </a:pPr>
            <a:r>
              <a:rPr lang="en-US" sz="2999" b="1">
                <a:solidFill>
                  <a:srgbClr val="00BF63"/>
                </a:solidFill>
                <a:latin typeface="TT Hoves Bold"/>
                <a:ea typeface="TT Hoves Bold"/>
                <a:cs typeface="TT Hoves Bold"/>
                <a:sym typeface="TT Hoves Bold"/>
              </a:rPr>
              <a:t>ON GOVERNOR’S DESK</a:t>
            </a:r>
          </a:p>
        </p:txBody>
      </p:sp>
      <p:sp>
        <p:nvSpPr>
          <p:cNvPr id="15" name="Freeform 15"/>
          <p:cNvSpPr/>
          <p:nvPr/>
        </p:nvSpPr>
        <p:spPr>
          <a:xfrm>
            <a:off x="839854" y="7043779"/>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81762" y="-334991"/>
            <a:ext cx="17812475" cy="12131872"/>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5" name="Group 5"/>
          <p:cNvGrpSpPr/>
          <p:nvPr/>
        </p:nvGrpSpPr>
        <p:grpSpPr>
          <a:xfrm rot="-10800000">
            <a:off x="15858602" y="-334991"/>
            <a:ext cx="7681766" cy="3540443"/>
            <a:chOff x="0" y="0"/>
            <a:chExt cx="406400" cy="187305"/>
          </a:xfrm>
        </p:grpSpPr>
        <p:sp>
          <p:nvSpPr>
            <p:cNvPr id="6" name="Freeform 6"/>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7" name="TextBox 7"/>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421536" y="735447"/>
            <a:ext cx="12627597" cy="1779429"/>
            <a:chOff x="0" y="0"/>
            <a:chExt cx="16836795" cy="2372572"/>
          </a:xfrm>
        </p:grpSpPr>
        <p:sp>
          <p:nvSpPr>
            <p:cNvPr id="9" name="TextBox 9"/>
            <p:cNvSpPr txBox="1"/>
            <p:nvPr/>
          </p:nvSpPr>
          <p:spPr>
            <a:xfrm>
              <a:off x="0" y="0"/>
              <a:ext cx="16836795" cy="1295400"/>
            </a:xfrm>
            <a:prstGeom prst="rect">
              <a:avLst/>
            </a:prstGeom>
          </p:spPr>
          <p:txBody>
            <a:bodyPr lIns="0" tIns="0" rIns="0" bIns="0" rtlCol="0" anchor="t">
              <a:spAutoFit/>
            </a:bodyPr>
            <a:lstStyle/>
            <a:p>
              <a:pPr algn="l">
                <a:lnSpc>
                  <a:spcPts val="7680"/>
                </a:lnSpc>
              </a:pPr>
              <a:r>
                <a:rPr lang="en-US" sz="6400" b="1">
                  <a:solidFill>
                    <a:srgbClr val="2F428E"/>
                  </a:solidFill>
                  <a:latin typeface="TT Hoves Bold"/>
                  <a:ea typeface="TT Hoves Bold"/>
                  <a:cs typeface="TT Hoves Bold"/>
                  <a:sym typeface="TT Hoves Bold"/>
                </a:rPr>
                <a:t>ADAPTIVE REUSE - </a:t>
              </a:r>
              <a:r>
                <a:rPr lang="en-US" sz="6400" b="1">
                  <a:solidFill>
                    <a:srgbClr val="00BF63"/>
                  </a:solidFill>
                  <a:latin typeface="TT Hoves Bold"/>
                  <a:ea typeface="TT Hoves Bold"/>
                  <a:cs typeface="TT Hoves Bold"/>
                  <a:sym typeface="TT Hoves Bold"/>
                </a:rPr>
                <a:t>SUPPORT</a:t>
              </a:r>
            </a:p>
          </p:txBody>
        </p:sp>
        <p:sp>
          <p:nvSpPr>
            <p:cNvPr id="10" name="TextBox 10"/>
            <p:cNvSpPr txBox="1"/>
            <p:nvPr/>
          </p:nvSpPr>
          <p:spPr>
            <a:xfrm>
              <a:off x="0" y="1611418"/>
              <a:ext cx="13798468" cy="761154"/>
            </a:xfrm>
            <a:prstGeom prst="rect">
              <a:avLst/>
            </a:prstGeom>
          </p:spPr>
          <p:txBody>
            <a:bodyPr lIns="0" tIns="0" rIns="0" bIns="0" rtlCol="0" anchor="t">
              <a:spAutoFit/>
            </a:bodyPr>
            <a:lstStyle/>
            <a:p>
              <a:pPr algn="l">
                <a:lnSpc>
                  <a:spcPts val="4759"/>
                </a:lnSpc>
              </a:pPr>
              <a:endParaRPr/>
            </a:p>
          </p:txBody>
        </p:sp>
      </p:grpSp>
      <p:sp>
        <p:nvSpPr>
          <p:cNvPr id="11" name="Freeform 11"/>
          <p:cNvSpPr/>
          <p:nvPr/>
        </p:nvSpPr>
        <p:spPr>
          <a:xfrm>
            <a:off x="447018" y="251487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421536" y="2184132"/>
            <a:ext cx="12006081" cy="3413761"/>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AB 3068 (Haney; D-San Francisco) - Adaptive Reuse Incentives</a:t>
            </a:r>
          </a:p>
          <a:p>
            <a:pPr algn="l">
              <a:lnSpc>
                <a:spcPts val="4199"/>
              </a:lnSpc>
            </a:pPr>
            <a:r>
              <a:rPr lang="en-US" sz="2999" b="1">
                <a:solidFill>
                  <a:srgbClr val="00BF63"/>
                </a:solidFill>
                <a:latin typeface="TT Hoves Bold"/>
                <a:ea typeface="TT Hoves Bold"/>
                <a:cs typeface="TT Hoves Bold"/>
                <a:sym typeface="TT Hoves Bold"/>
              </a:rPr>
              <a:t>ON GOVERNOR’S DESK</a:t>
            </a:r>
          </a:p>
          <a:p>
            <a:pPr algn="l">
              <a:lnSpc>
                <a:spcPts val="3779"/>
              </a:lnSpc>
            </a:pPr>
            <a:r>
              <a:rPr lang="en-US" sz="2699">
                <a:solidFill>
                  <a:srgbClr val="000000"/>
                </a:solidFill>
                <a:latin typeface="TT Hoves"/>
                <a:ea typeface="TT Hoves"/>
                <a:cs typeface="TT Hoves"/>
                <a:sym typeface="TT Hoves"/>
              </a:rPr>
              <a:t>Aims to promote the conversion of existing nonresidential buildings into residential or mixed-use spaces by allowing cities and counties to offer financial incentives for adaptive reuse projects and streamlining the approval process for converting.</a:t>
            </a:r>
          </a:p>
          <a:p>
            <a:pPr algn="l">
              <a:lnSpc>
                <a:spcPts val="3779"/>
              </a:lnSpc>
            </a:pPr>
            <a:endParaRPr lang="en-US" sz="2699">
              <a:solidFill>
                <a:srgbClr val="000000"/>
              </a:solidFill>
              <a:latin typeface="TT Hoves"/>
              <a:ea typeface="TT Hoves"/>
              <a:cs typeface="TT Hoves"/>
              <a:sym typeface="TT Hoves"/>
            </a:endParaRPr>
          </a:p>
        </p:txBody>
      </p:sp>
      <p:sp>
        <p:nvSpPr>
          <p:cNvPr id="13" name="TextBox 13"/>
          <p:cNvSpPr txBox="1"/>
          <p:nvPr/>
        </p:nvSpPr>
        <p:spPr>
          <a:xfrm>
            <a:off x="1421536" y="5531218"/>
            <a:ext cx="10066492" cy="4394835"/>
          </a:xfrm>
          <a:prstGeom prst="rect">
            <a:avLst/>
          </a:prstGeom>
        </p:spPr>
        <p:txBody>
          <a:bodyPr lIns="0" tIns="0" rIns="0" bIns="0" rtlCol="0" anchor="t">
            <a:spAutoFit/>
          </a:bodyPr>
          <a:lstStyle/>
          <a:p>
            <a:pPr algn="l">
              <a:lnSpc>
                <a:spcPts val="4200"/>
              </a:lnSpc>
            </a:pPr>
            <a:r>
              <a:rPr lang="en-US" sz="3000" b="1">
                <a:solidFill>
                  <a:srgbClr val="2F428E"/>
                </a:solidFill>
                <a:latin typeface="TT Hoves Bold"/>
                <a:ea typeface="TT Hoves Bold"/>
                <a:cs typeface="TT Hoves Bold"/>
                <a:sym typeface="TT Hoves Bold"/>
              </a:rPr>
              <a:t>AB 2910 (Santiago; D-Los Angeles)</a:t>
            </a:r>
          </a:p>
          <a:p>
            <a:pPr algn="l">
              <a:lnSpc>
                <a:spcPts val="4200"/>
              </a:lnSpc>
            </a:pPr>
            <a:r>
              <a:rPr lang="en-US" sz="3000" b="1">
                <a:solidFill>
                  <a:srgbClr val="00BF63"/>
                </a:solidFill>
                <a:latin typeface="TT Hoves Bold"/>
                <a:ea typeface="TT Hoves Bold"/>
                <a:cs typeface="TT Hoves Bold"/>
                <a:sym typeface="TT Hoves Bold"/>
              </a:rPr>
              <a:t>ON GOVERNOR’S DESK</a:t>
            </a:r>
          </a:p>
          <a:p>
            <a:pPr algn="l">
              <a:lnSpc>
                <a:spcPts val="3780"/>
              </a:lnSpc>
            </a:pPr>
            <a:r>
              <a:rPr lang="en-US" sz="2700">
                <a:solidFill>
                  <a:srgbClr val="000000"/>
                </a:solidFill>
                <a:latin typeface="TT Hoves"/>
                <a:ea typeface="TT Hoves"/>
                <a:cs typeface="TT Hoves"/>
                <a:sym typeface="TT Hoves"/>
              </a:rPr>
              <a:t>Conversion of Commercial or Industrial Buildings</a:t>
            </a:r>
          </a:p>
          <a:p>
            <a:pPr algn="l">
              <a:lnSpc>
                <a:spcPts val="3780"/>
              </a:lnSpc>
            </a:pPr>
            <a:r>
              <a:rPr lang="en-US" sz="2700">
                <a:solidFill>
                  <a:srgbClr val="000000"/>
                </a:solidFill>
                <a:latin typeface="TT Hoves"/>
                <a:ea typeface="TT Hoves"/>
                <a:cs typeface="TT Hoves"/>
                <a:sym typeface="TT Hoves"/>
              </a:rPr>
              <a:t>Aims to leverage underutilized commercial buildings for residential use to facilitate the conversion of commercial or industrial buildings into residential units. Allows pro-housing jurisdictions with compliant housing elements to adopt alternative building regulations.</a:t>
            </a:r>
          </a:p>
          <a:p>
            <a:pPr algn="l">
              <a:lnSpc>
                <a:spcPts val="3780"/>
              </a:lnSpc>
              <a:spcBef>
                <a:spcPct val="0"/>
              </a:spcBef>
            </a:pPr>
            <a:endParaRPr lang="en-US" sz="2700">
              <a:solidFill>
                <a:srgbClr val="000000"/>
              </a:solidFill>
              <a:latin typeface="TT Hoves"/>
              <a:ea typeface="TT Hoves"/>
              <a:cs typeface="TT Hoves"/>
              <a:sym typeface="TT Hoves"/>
            </a:endParaRPr>
          </a:p>
        </p:txBody>
      </p:sp>
      <p:sp>
        <p:nvSpPr>
          <p:cNvPr id="14" name="Freeform 14"/>
          <p:cNvSpPr/>
          <p:nvPr/>
        </p:nvSpPr>
        <p:spPr>
          <a:xfrm>
            <a:off x="447018" y="5730945"/>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81762" y="-334991"/>
            <a:ext cx="17812475" cy="12131872"/>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5" name="Group 5"/>
          <p:cNvGrpSpPr/>
          <p:nvPr/>
        </p:nvGrpSpPr>
        <p:grpSpPr>
          <a:xfrm rot="-10800000">
            <a:off x="15858602" y="-334991"/>
            <a:ext cx="7681766" cy="3540443"/>
            <a:chOff x="0" y="0"/>
            <a:chExt cx="406400" cy="187305"/>
          </a:xfrm>
        </p:grpSpPr>
        <p:sp>
          <p:nvSpPr>
            <p:cNvPr id="6" name="Freeform 6"/>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7" name="TextBox 7"/>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8" name="TextBox 8"/>
          <p:cNvSpPr txBox="1"/>
          <p:nvPr/>
        </p:nvSpPr>
        <p:spPr>
          <a:xfrm>
            <a:off x="1421536" y="1924960"/>
            <a:ext cx="10348851" cy="589915"/>
          </a:xfrm>
          <a:prstGeom prst="rect">
            <a:avLst/>
          </a:prstGeom>
        </p:spPr>
        <p:txBody>
          <a:bodyPr lIns="0" tIns="0" rIns="0" bIns="0" rtlCol="0" anchor="t">
            <a:spAutoFit/>
          </a:bodyPr>
          <a:lstStyle/>
          <a:p>
            <a:pPr algn="l">
              <a:lnSpc>
                <a:spcPts val="4759"/>
              </a:lnSpc>
            </a:pPr>
            <a:endParaRPr/>
          </a:p>
        </p:txBody>
      </p:sp>
      <p:sp>
        <p:nvSpPr>
          <p:cNvPr id="9" name="Freeform 9"/>
          <p:cNvSpPr/>
          <p:nvPr/>
        </p:nvSpPr>
        <p:spPr>
          <a:xfrm>
            <a:off x="447018" y="4897012"/>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0"/>
          <p:cNvSpPr txBox="1"/>
          <p:nvPr/>
        </p:nvSpPr>
        <p:spPr>
          <a:xfrm>
            <a:off x="1421536" y="1258384"/>
            <a:ext cx="11935622" cy="3157857"/>
          </a:xfrm>
          <a:prstGeom prst="rect">
            <a:avLst/>
          </a:prstGeom>
        </p:spPr>
        <p:txBody>
          <a:bodyPr lIns="0" tIns="0" rIns="0" bIns="0" rtlCol="0" anchor="t">
            <a:spAutoFit/>
          </a:bodyPr>
          <a:lstStyle/>
          <a:p>
            <a:pPr algn="l">
              <a:lnSpc>
                <a:spcPts val="8259"/>
              </a:lnSpc>
            </a:pPr>
            <a:r>
              <a:rPr lang="en-US" sz="5899" b="1">
                <a:solidFill>
                  <a:srgbClr val="2F428E"/>
                </a:solidFill>
                <a:latin typeface="TT Hoves Bold"/>
                <a:ea typeface="TT Hoves Bold"/>
                <a:cs typeface="TT Hoves Bold"/>
                <a:sym typeface="TT Hoves Bold"/>
              </a:rPr>
              <a:t>AB 2550 - EMPOWERING SMALL BUSINESSES - </a:t>
            </a:r>
            <a:r>
              <a:rPr lang="en-US" sz="5899" b="1">
                <a:solidFill>
                  <a:srgbClr val="00BF63"/>
                </a:solidFill>
                <a:latin typeface="TT Hoves Bold"/>
                <a:ea typeface="TT Hoves Bold"/>
                <a:cs typeface="TT Hoves Bold"/>
                <a:sym typeface="TT Hoves Bold"/>
              </a:rPr>
              <a:t>SUPPORT</a:t>
            </a:r>
          </a:p>
          <a:p>
            <a:pPr algn="l">
              <a:lnSpc>
                <a:spcPts val="4619"/>
              </a:lnSpc>
            </a:pPr>
            <a:r>
              <a:rPr lang="en-US" sz="3299" b="1">
                <a:solidFill>
                  <a:srgbClr val="00BF63"/>
                </a:solidFill>
                <a:latin typeface="TT Hoves Bold"/>
                <a:ea typeface="TT Hoves Bold"/>
                <a:cs typeface="TT Hoves Bold"/>
                <a:sym typeface="TT Hoves Bold"/>
              </a:rPr>
              <a:t>ON GOVERNOR’S DESK</a:t>
            </a:r>
          </a:p>
          <a:p>
            <a:pPr algn="l">
              <a:lnSpc>
                <a:spcPts val="3779"/>
              </a:lnSpc>
            </a:pPr>
            <a:endParaRPr lang="en-US" sz="3299" b="1">
              <a:solidFill>
                <a:srgbClr val="00BF63"/>
              </a:solidFill>
              <a:latin typeface="TT Hoves Bold"/>
              <a:ea typeface="TT Hoves Bold"/>
              <a:cs typeface="TT Hoves Bold"/>
              <a:sym typeface="TT Hoves Bold"/>
            </a:endParaRPr>
          </a:p>
        </p:txBody>
      </p:sp>
      <p:sp>
        <p:nvSpPr>
          <p:cNvPr id="11" name="TextBox 11"/>
          <p:cNvSpPr txBox="1"/>
          <p:nvPr/>
        </p:nvSpPr>
        <p:spPr>
          <a:xfrm>
            <a:off x="1639346" y="4349566"/>
            <a:ext cx="10549925" cy="5324475"/>
          </a:xfrm>
          <a:prstGeom prst="rect">
            <a:avLst/>
          </a:prstGeom>
        </p:spPr>
        <p:txBody>
          <a:bodyPr lIns="0" tIns="0" rIns="0" bIns="0" rtlCol="0" anchor="t">
            <a:spAutoFit/>
          </a:bodyPr>
          <a:lstStyle/>
          <a:p>
            <a:pPr algn="l">
              <a:lnSpc>
                <a:spcPts val="4200"/>
              </a:lnSpc>
            </a:pPr>
            <a:r>
              <a:rPr lang="en-US" sz="3000" b="1">
                <a:solidFill>
                  <a:srgbClr val="2F428E"/>
                </a:solidFill>
                <a:latin typeface="TT Hoves Bold"/>
                <a:ea typeface="TT Hoves Bold"/>
                <a:cs typeface="TT Hoves Bold"/>
                <a:sym typeface="TT Hoves Bold"/>
              </a:rPr>
              <a:t>AB 2550 (Gabriel; D-San Fernando Valley)</a:t>
            </a:r>
            <a:r>
              <a:rPr lang="en-US" sz="3000">
                <a:solidFill>
                  <a:srgbClr val="000000"/>
                </a:solidFill>
                <a:latin typeface="TT Hoves"/>
                <a:ea typeface="TT Hoves"/>
                <a:cs typeface="TT Hoves"/>
                <a:sym typeface="TT Hoves"/>
              </a:rPr>
              <a:t> supports small businesses by modernizing regulations, reducing "dead rent" periods, and alleviating financial pressures. This legislation is especially important for brick-and-mortar businesses, particularly in food service, which continue to face immense economic pressures from the lingering impacts of COVID-19 and inflation.</a:t>
            </a:r>
          </a:p>
          <a:p>
            <a:pPr algn="l">
              <a:lnSpc>
                <a:spcPts val="4200"/>
              </a:lnSpc>
            </a:pPr>
            <a:endParaRPr lang="en-US" sz="3000">
              <a:solidFill>
                <a:srgbClr val="000000"/>
              </a:solidFill>
              <a:latin typeface="TT Hoves"/>
              <a:ea typeface="TT Hoves"/>
              <a:cs typeface="TT Hoves"/>
              <a:sym typeface="TT Hoves"/>
            </a:endParaRPr>
          </a:p>
          <a:p>
            <a:pPr algn="l">
              <a:lnSpc>
                <a:spcPts val="4200"/>
              </a:lnSpc>
            </a:pPr>
            <a:r>
              <a:rPr lang="en-US" sz="3000">
                <a:solidFill>
                  <a:srgbClr val="000000"/>
                </a:solidFill>
                <a:latin typeface="TT Hoves"/>
                <a:ea typeface="TT Hoves"/>
                <a:cs typeface="TT Hoves"/>
                <a:sym typeface="TT Hoves"/>
              </a:rPr>
              <a:t>CBPA supported and proudly helped draft </a:t>
            </a:r>
          </a:p>
          <a:p>
            <a:pPr algn="l">
              <a:lnSpc>
                <a:spcPts val="4200"/>
              </a:lnSpc>
            </a:pPr>
            <a:r>
              <a:rPr lang="en-US" sz="3000">
                <a:solidFill>
                  <a:srgbClr val="000000"/>
                </a:solidFill>
                <a:latin typeface="TT Hoves"/>
                <a:ea typeface="TT Hoves"/>
                <a:cs typeface="TT Hoves"/>
                <a:sym typeface="TT Hoves"/>
              </a:rPr>
              <a:t>the bill language.</a:t>
            </a:r>
          </a:p>
        </p:txBody>
      </p:sp>
      <p:sp>
        <p:nvSpPr>
          <p:cNvPr id="12" name="Freeform 12"/>
          <p:cNvSpPr/>
          <p:nvPr/>
        </p:nvSpPr>
        <p:spPr>
          <a:xfrm>
            <a:off x="447018" y="837261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 </a:t>
              </a:r>
            </a:p>
          </p:txBody>
        </p:sp>
      </p:grpSp>
      <p:grpSp>
        <p:nvGrpSpPr>
          <p:cNvPr id="7" name="Group 7"/>
          <p:cNvGrpSpPr>
            <a:grpSpLocks noChangeAspect="1"/>
          </p:cNvGrpSpPr>
          <p:nvPr/>
        </p:nvGrpSpPr>
        <p:grpSpPr>
          <a:xfrm>
            <a:off x="9381762" y="-334991"/>
            <a:ext cx="17812475" cy="12131872"/>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10" name="Group 10"/>
          <p:cNvGrpSpPr/>
          <p:nvPr/>
        </p:nvGrpSpPr>
        <p:grpSpPr>
          <a:xfrm rot="-10800000">
            <a:off x="15858602" y="-334991"/>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785185" y="1028700"/>
            <a:ext cx="13236385" cy="2717642"/>
            <a:chOff x="0" y="0"/>
            <a:chExt cx="17648513" cy="3623522"/>
          </a:xfrm>
        </p:grpSpPr>
        <p:sp>
          <p:nvSpPr>
            <p:cNvPr id="14" name="TextBox 14"/>
            <p:cNvSpPr txBox="1"/>
            <p:nvPr/>
          </p:nvSpPr>
          <p:spPr>
            <a:xfrm>
              <a:off x="0" y="0"/>
              <a:ext cx="17648513" cy="2540000"/>
            </a:xfrm>
            <a:prstGeom prst="rect">
              <a:avLst/>
            </a:prstGeom>
          </p:spPr>
          <p:txBody>
            <a:bodyPr lIns="0" tIns="0" rIns="0" bIns="0" rtlCol="0" anchor="t">
              <a:spAutoFit/>
            </a:bodyPr>
            <a:lstStyle/>
            <a:p>
              <a:pPr algn="l">
                <a:lnSpc>
                  <a:spcPts val="7560"/>
                </a:lnSpc>
              </a:pPr>
              <a:r>
                <a:rPr lang="en-US" sz="6300" b="1">
                  <a:solidFill>
                    <a:srgbClr val="2F428E"/>
                  </a:solidFill>
                  <a:latin typeface="TT Hoves Bold"/>
                  <a:ea typeface="TT Hoves Bold"/>
                  <a:cs typeface="TT Hoves Bold"/>
                  <a:sym typeface="TT Hoves Bold"/>
                </a:rPr>
                <a:t>AB 98 - SEVERE WAREHOUSE LIMITATIONS - </a:t>
              </a:r>
              <a:r>
                <a:rPr lang="en-US" sz="6300" b="1">
                  <a:solidFill>
                    <a:srgbClr val="E8223B"/>
                  </a:solidFill>
                  <a:latin typeface="TT Hoves Bold"/>
                  <a:ea typeface="TT Hoves Bold"/>
                  <a:cs typeface="TT Hoves Bold"/>
                  <a:sym typeface="TT Hoves Bold"/>
                </a:rPr>
                <a:t>PRIORITY OPPOSE</a:t>
              </a:r>
            </a:p>
          </p:txBody>
        </p:sp>
        <p:sp>
          <p:nvSpPr>
            <p:cNvPr id="15" name="TextBox 15"/>
            <p:cNvSpPr txBox="1"/>
            <p:nvPr/>
          </p:nvSpPr>
          <p:spPr>
            <a:xfrm>
              <a:off x="0" y="2856018"/>
              <a:ext cx="14463705" cy="767504"/>
            </a:xfrm>
            <a:prstGeom prst="rect">
              <a:avLst/>
            </a:prstGeom>
          </p:spPr>
          <p:txBody>
            <a:bodyPr lIns="0" tIns="0" rIns="0" bIns="0" rtlCol="0" anchor="t">
              <a:spAutoFit/>
            </a:bodyPr>
            <a:lstStyle/>
            <a:p>
              <a:pPr algn="l">
                <a:lnSpc>
                  <a:spcPts val="4759"/>
                </a:lnSpc>
              </a:pPr>
              <a:r>
                <a:rPr lang="en-US" sz="3399" b="1">
                  <a:solidFill>
                    <a:srgbClr val="00BF63"/>
                  </a:solidFill>
                  <a:latin typeface="Helios Bold"/>
                  <a:ea typeface="Helios Bold"/>
                  <a:cs typeface="Helios Bold"/>
                  <a:sym typeface="Helios Bold"/>
                </a:rPr>
                <a:t>ON GOVERNOR’S DESK</a:t>
              </a:r>
            </a:p>
          </p:txBody>
        </p:sp>
      </p:grpSp>
      <p:sp>
        <p:nvSpPr>
          <p:cNvPr id="16" name="Freeform 16"/>
          <p:cNvSpPr/>
          <p:nvPr/>
        </p:nvSpPr>
        <p:spPr>
          <a:xfrm>
            <a:off x="1028700" y="4897012"/>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028700" y="791253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2187597" y="4197821"/>
            <a:ext cx="9379586" cy="4695826"/>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AB 98 (Carrillo; D-Palmdale and Reyes; D-San Bernardino)</a:t>
            </a:r>
            <a:r>
              <a:rPr lang="en-US" sz="2999">
                <a:solidFill>
                  <a:srgbClr val="1B1A1E"/>
                </a:solidFill>
                <a:latin typeface="TT Hoves"/>
                <a:ea typeface="TT Hoves"/>
                <a:cs typeface="TT Hoves"/>
                <a:sym typeface="TT Hoves"/>
              </a:rPr>
              <a:t> Imposes statewide mandates on warehouse locations and operations, overriding local control. It requires buffer zones, truck route restrictions, and zero-emission vehicle standards.</a:t>
            </a:r>
          </a:p>
          <a:p>
            <a:pPr algn="l">
              <a:lnSpc>
                <a:spcPts val="4199"/>
              </a:lnSpc>
            </a:pPr>
            <a:endParaRPr lang="en-US" sz="2999">
              <a:solidFill>
                <a:srgbClr val="1B1A1E"/>
              </a:solidFill>
              <a:latin typeface="TT Hoves"/>
              <a:ea typeface="TT Hoves"/>
              <a:cs typeface="TT Hoves"/>
              <a:sym typeface="TT Hoves"/>
            </a:endParaRPr>
          </a:p>
          <a:p>
            <a:pPr algn="l">
              <a:lnSpc>
                <a:spcPts val="4199"/>
              </a:lnSpc>
            </a:pPr>
            <a:r>
              <a:rPr lang="en-US" sz="2999">
                <a:solidFill>
                  <a:srgbClr val="000000"/>
                </a:solidFill>
                <a:latin typeface="TT Hoves"/>
                <a:ea typeface="TT Hoves"/>
                <a:cs typeface="TT Hoves"/>
                <a:sym typeface="TT Hoves"/>
              </a:rPr>
              <a:t>Introduced as a gut and amend just days before the end of the legislative session, the bill passed the Legislature despite heavy opposition.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 </a:t>
              </a:r>
            </a:p>
          </p:txBody>
        </p:sp>
      </p:grpSp>
      <p:grpSp>
        <p:nvGrpSpPr>
          <p:cNvPr id="7" name="Group 7"/>
          <p:cNvGrpSpPr>
            <a:grpSpLocks noChangeAspect="1"/>
          </p:cNvGrpSpPr>
          <p:nvPr/>
        </p:nvGrpSpPr>
        <p:grpSpPr>
          <a:xfrm>
            <a:off x="9381762" y="-334991"/>
            <a:ext cx="17812475" cy="12131872"/>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10" name="Group 10"/>
          <p:cNvGrpSpPr/>
          <p:nvPr/>
        </p:nvGrpSpPr>
        <p:grpSpPr>
          <a:xfrm rot="-10800000">
            <a:off x="15858602" y="-334991"/>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28700" y="997804"/>
            <a:ext cx="12627597" cy="2717642"/>
            <a:chOff x="0" y="0"/>
            <a:chExt cx="16836795" cy="3623522"/>
          </a:xfrm>
        </p:grpSpPr>
        <p:sp>
          <p:nvSpPr>
            <p:cNvPr id="14" name="TextBox 14"/>
            <p:cNvSpPr txBox="1"/>
            <p:nvPr/>
          </p:nvSpPr>
          <p:spPr>
            <a:xfrm>
              <a:off x="0" y="0"/>
              <a:ext cx="16836795" cy="2540000"/>
            </a:xfrm>
            <a:prstGeom prst="rect">
              <a:avLst/>
            </a:prstGeom>
          </p:spPr>
          <p:txBody>
            <a:bodyPr lIns="0" tIns="0" rIns="0" bIns="0" rtlCol="0" anchor="t">
              <a:spAutoFit/>
            </a:bodyPr>
            <a:lstStyle/>
            <a:p>
              <a:pPr algn="l">
                <a:lnSpc>
                  <a:spcPts val="7560"/>
                </a:lnSpc>
              </a:pPr>
              <a:r>
                <a:rPr lang="en-US" sz="6300" b="1">
                  <a:solidFill>
                    <a:srgbClr val="2F428E"/>
                  </a:solidFill>
                  <a:latin typeface="TT Hoves Bold"/>
                  <a:ea typeface="TT Hoves Bold"/>
                  <a:cs typeface="TT Hoves Bold"/>
                  <a:sym typeface="TT Hoves Bold"/>
                </a:rPr>
                <a:t>SB 1103 - COMMERCIAL LEASE MANDATES - </a:t>
              </a:r>
              <a:r>
                <a:rPr lang="en-US" sz="6300" b="1">
                  <a:solidFill>
                    <a:srgbClr val="E8223B"/>
                  </a:solidFill>
                  <a:latin typeface="TT Hoves Bold"/>
                  <a:ea typeface="TT Hoves Bold"/>
                  <a:cs typeface="TT Hoves Bold"/>
                  <a:sym typeface="TT Hoves Bold"/>
                </a:rPr>
                <a:t>PRIORITY OPPOSE</a:t>
              </a:r>
            </a:p>
          </p:txBody>
        </p:sp>
        <p:sp>
          <p:nvSpPr>
            <p:cNvPr id="15" name="TextBox 15"/>
            <p:cNvSpPr txBox="1"/>
            <p:nvPr/>
          </p:nvSpPr>
          <p:spPr>
            <a:xfrm>
              <a:off x="0" y="2856018"/>
              <a:ext cx="13798468" cy="767504"/>
            </a:xfrm>
            <a:prstGeom prst="rect">
              <a:avLst/>
            </a:prstGeom>
          </p:spPr>
          <p:txBody>
            <a:bodyPr lIns="0" tIns="0" rIns="0" bIns="0" rtlCol="0" anchor="t">
              <a:spAutoFit/>
            </a:bodyPr>
            <a:lstStyle/>
            <a:p>
              <a:pPr algn="l">
                <a:lnSpc>
                  <a:spcPts val="4759"/>
                </a:lnSpc>
              </a:pPr>
              <a:r>
                <a:rPr lang="en-US" sz="3399" b="1">
                  <a:solidFill>
                    <a:srgbClr val="00BF63"/>
                  </a:solidFill>
                  <a:latin typeface="Helios Bold"/>
                  <a:ea typeface="Helios Bold"/>
                  <a:cs typeface="Helios Bold"/>
                  <a:sym typeface="Helios Bold"/>
                </a:rPr>
                <a:t>ON GOVERNOR’S DESK</a:t>
              </a:r>
            </a:p>
          </p:txBody>
        </p:sp>
      </p:grpSp>
      <p:sp>
        <p:nvSpPr>
          <p:cNvPr id="16" name="Freeform 16"/>
          <p:cNvSpPr/>
          <p:nvPr/>
        </p:nvSpPr>
        <p:spPr>
          <a:xfrm>
            <a:off x="1028700" y="447384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028700" y="7509069"/>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8"/>
          <p:cNvSpPr txBox="1"/>
          <p:nvPr/>
        </p:nvSpPr>
        <p:spPr>
          <a:xfrm>
            <a:off x="2187597" y="4197821"/>
            <a:ext cx="9379586" cy="5219701"/>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SB 1103 (Menjivar; D-Van Nuys)</a:t>
            </a:r>
            <a:r>
              <a:rPr lang="en-US" sz="2999">
                <a:solidFill>
                  <a:srgbClr val="000000"/>
                </a:solidFill>
                <a:latin typeface="TT Hoves"/>
                <a:ea typeface="TT Hoves"/>
                <a:cs typeface="TT Hoves"/>
                <a:sym typeface="TT Hoves"/>
              </a:rPr>
              <a:t> would disrupt the commercial leasing landscape by imposing requirements detrimental to both property owners and the small businesses and nonprofits this bill aims to protect. </a:t>
            </a:r>
          </a:p>
          <a:p>
            <a:pPr algn="l">
              <a:lnSpc>
                <a:spcPts val="4199"/>
              </a:lnSpc>
            </a:pPr>
            <a:endParaRPr lang="en-US" sz="2999">
              <a:solidFill>
                <a:srgbClr val="000000"/>
              </a:solidFill>
              <a:latin typeface="TT Hoves"/>
              <a:ea typeface="TT Hoves"/>
              <a:cs typeface="TT Hoves"/>
              <a:sym typeface="TT Hoves"/>
            </a:endParaRPr>
          </a:p>
          <a:p>
            <a:pPr algn="l">
              <a:lnSpc>
                <a:spcPts val="4199"/>
              </a:lnSpc>
            </a:pPr>
            <a:r>
              <a:rPr lang="en-US" sz="2999">
                <a:solidFill>
                  <a:srgbClr val="000000"/>
                </a:solidFill>
                <a:latin typeface="TT Hoves"/>
                <a:ea typeface="TT Hoves"/>
                <a:cs typeface="TT Hoves"/>
                <a:sym typeface="TT Hoves"/>
              </a:rPr>
              <a:t>This bill would lead to increased legal risks, uncertainty, administrative burdens, and costs due to the documentation and translation requirements.</a:t>
            </a:r>
          </a:p>
          <a:p>
            <a:pPr algn="l">
              <a:lnSpc>
                <a:spcPts val="4199"/>
              </a:lnSpc>
            </a:pPr>
            <a:endParaRPr lang="en-US" sz="2999">
              <a:solidFill>
                <a:srgbClr val="000000"/>
              </a:solidFill>
              <a:latin typeface="TT Hoves"/>
              <a:ea typeface="TT Hoves"/>
              <a:cs typeface="TT Hoves"/>
              <a:sym typeface="TT Hove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65426" y="-233728"/>
            <a:ext cx="17812475" cy="12131872"/>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5" name="Group 5"/>
          <p:cNvGrpSpPr/>
          <p:nvPr/>
        </p:nvGrpSpPr>
        <p:grpSpPr>
          <a:xfrm rot="-10800000">
            <a:off x="16770153" y="-145060"/>
            <a:ext cx="7681766" cy="3540443"/>
            <a:chOff x="0" y="0"/>
            <a:chExt cx="406400" cy="187305"/>
          </a:xfrm>
        </p:grpSpPr>
        <p:sp>
          <p:nvSpPr>
            <p:cNvPr id="6" name="Freeform 6"/>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7" name="TextBox 7"/>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230020" y="735447"/>
            <a:ext cx="13913485" cy="1779429"/>
            <a:chOff x="0" y="0"/>
            <a:chExt cx="18551313" cy="2372572"/>
          </a:xfrm>
        </p:grpSpPr>
        <p:sp>
          <p:nvSpPr>
            <p:cNvPr id="9" name="TextBox 9"/>
            <p:cNvSpPr txBox="1"/>
            <p:nvPr/>
          </p:nvSpPr>
          <p:spPr>
            <a:xfrm>
              <a:off x="0" y="0"/>
              <a:ext cx="18551313" cy="1295400"/>
            </a:xfrm>
            <a:prstGeom prst="rect">
              <a:avLst/>
            </a:prstGeom>
          </p:spPr>
          <p:txBody>
            <a:bodyPr lIns="0" tIns="0" rIns="0" bIns="0" rtlCol="0" anchor="t">
              <a:spAutoFit/>
            </a:bodyPr>
            <a:lstStyle/>
            <a:p>
              <a:pPr algn="l">
                <a:lnSpc>
                  <a:spcPts val="7680"/>
                </a:lnSpc>
              </a:pPr>
              <a:r>
                <a:rPr lang="en-US" sz="6400" b="1">
                  <a:solidFill>
                    <a:srgbClr val="2F428E"/>
                  </a:solidFill>
                  <a:latin typeface="TT Hoves Bold"/>
                  <a:ea typeface="TT Hoves Bold"/>
                  <a:cs typeface="TT Hoves Bold"/>
                  <a:sym typeface="TT Hoves Bold"/>
                </a:rPr>
                <a:t>JANITORIAL MANDATES - </a:t>
              </a:r>
              <a:r>
                <a:rPr lang="en-US" sz="6400" b="1">
                  <a:solidFill>
                    <a:srgbClr val="E8223B"/>
                  </a:solidFill>
                  <a:latin typeface="TT Hoves Bold"/>
                  <a:ea typeface="TT Hoves Bold"/>
                  <a:cs typeface="TT Hoves Bold"/>
                  <a:sym typeface="TT Hoves Bold"/>
                </a:rPr>
                <a:t>OPPOSE</a:t>
              </a:r>
            </a:p>
          </p:txBody>
        </p:sp>
        <p:sp>
          <p:nvSpPr>
            <p:cNvPr id="10" name="TextBox 10"/>
            <p:cNvSpPr txBox="1"/>
            <p:nvPr/>
          </p:nvSpPr>
          <p:spPr>
            <a:xfrm>
              <a:off x="0" y="1611418"/>
              <a:ext cx="15203588" cy="761154"/>
            </a:xfrm>
            <a:prstGeom prst="rect">
              <a:avLst/>
            </a:prstGeom>
          </p:spPr>
          <p:txBody>
            <a:bodyPr lIns="0" tIns="0" rIns="0" bIns="0" rtlCol="0" anchor="t">
              <a:spAutoFit/>
            </a:bodyPr>
            <a:lstStyle/>
            <a:p>
              <a:pPr algn="l">
                <a:lnSpc>
                  <a:spcPts val="4759"/>
                </a:lnSpc>
              </a:pPr>
              <a:endParaRPr/>
            </a:p>
          </p:txBody>
        </p:sp>
      </p:grpSp>
      <p:sp>
        <p:nvSpPr>
          <p:cNvPr id="11" name="Freeform 11"/>
          <p:cNvSpPr/>
          <p:nvPr/>
        </p:nvSpPr>
        <p:spPr>
          <a:xfrm>
            <a:off x="447018" y="251487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421536" y="2184132"/>
            <a:ext cx="12347913" cy="3890011"/>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AB 2364 (Rivas; D-Los Angeles) - Unrealistic Janitorial Quotas</a:t>
            </a:r>
          </a:p>
          <a:p>
            <a:pPr algn="l">
              <a:lnSpc>
                <a:spcPts val="4199"/>
              </a:lnSpc>
            </a:pPr>
            <a:r>
              <a:rPr lang="en-US" sz="2999" b="1">
                <a:solidFill>
                  <a:srgbClr val="00BF63"/>
                </a:solidFill>
                <a:latin typeface="TT Hoves Bold"/>
                <a:ea typeface="TT Hoves Bold"/>
                <a:cs typeface="TT Hoves Bold"/>
                <a:sym typeface="TT Hoves Bold"/>
              </a:rPr>
              <a:t>ON GOVERNOR’S DESK</a:t>
            </a:r>
          </a:p>
          <a:p>
            <a:pPr algn="l">
              <a:lnSpc>
                <a:spcPts val="3779"/>
              </a:lnSpc>
            </a:pPr>
            <a:r>
              <a:rPr lang="en-US" sz="2699">
                <a:solidFill>
                  <a:srgbClr val="000000"/>
                </a:solidFill>
                <a:latin typeface="TT Hoves"/>
                <a:ea typeface="TT Hoves"/>
                <a:cs typeface="TT Hoves"/>
                <a:sym typeface="TT Hoves"/>
              </a:rPr>
              <a:t>Threatens to create a bureaucratic nightmare, transforming the janitorial industry with unrealistic cleaning quotas and skyrocketing costs for employers. By establishing a Council similar to the controversial Fast Food Council, this bill undermines flexibility and disproportionately targets non-union employers, paving the way for costly lawsuits. </a:t>
            </a:r>
          </a:p>
          <a:p>
            <a:pPr algn="l">
              <a:lnSpc>
                <a:spcPts val="3779"/>
              </a:lnSpc>
            </a:pPr>
            <a:endParaRPr lang="en-US" sz="2699">
              <a:solidFill>
                <a:srgbClr val="000000"/>
              </a:solidFill>
              <a:latin typeface="TT Hoves"/>
              <a:ea typeface="TT Hoves"/>
              <a:cs typeface="TT Hoves"/>
              <a:sym typeface="TT Hoves"/>
            </a:endParaRPr>
          </a:p>
        </p:txBody>
      </p:sp>
      <p:sp>
        <p:nvSpPr>
          <p:cNvPr id="13" name="TextBox 13"/>
          <p:cNvSpPr txBox="1"/>
          <p:nvPr/>
        </p:nvSpPr>
        <p:spPr>
          <a:xfrm>
            <a:off x="1421536" y="6221309"/>
            <a:ext cx="10029053" cy="4029075"/>
          </a:xfrm>
          <a:prstGeom prst="rect">
            <a:avLst/>
          </a:prstGeom>
        </p:spPr>
        <p:txBody>
          <a:bodyPr lIns="0" tIns="0" rIns="0" bIns="0" rtlCol="0" anchor="t">
            <a:spAutoFit/>
          </a:bodyPr>
          <a:lstStyle/>
          <a:p>
            <a:pPr algn="l">
              <a:lnSpc>
                <a:spcPts val="4200"/>
              </a:lnSpc>
            </a:pPr>
            <a:r>
              <a:rPr lang="en-US" sz="3000" b="1">
                <a:solidFill>
                  <a:srgbClr val="2F428E"/>
                </a:solidFill>
                <a:latin typeface="TT Hoves Bold"/>
                <a:ea typeface="TT Hoves Bold"/>
                <a:cs typeface="TT Hoves Bold"/>
                <a:sym typeface="TT Hoves Bold"/>
              </a:rPr>
              <a:t>AB 2374 (Haney; D-San Francisco) - Costly Custodian Mandates - </a:t>
            </a:r>
            <a:r>
              <a:rPr lang="en-US" sz="3000" b="1">
                <a:solidFill>
                  <a:srgbClr val="E8223B"/>
                </a:solidFill>
                <a:latin typeface="TT Hoves Bold"/>
                <a:ea typeface="TT Hoves Bold"/>
                <a:cs typeface="TT Hoves Bold"/>
                <a:sym typeface="TT Hoves Bold"/>
              </a:rPr>
              <a:t>DEAD</a:t>
            </a:r>
          </a:p>
          <a:p>
            <a:pPr algn="l">
              <a:lnSpc>
                <a:spcPts val="3780"/>
              </a:lnSpc>
            </a:pPr>
            <a:r>
              <a:rPr lang="en-US" sz="2700">
                <a:solidFill>
                  <a:srgbClr val="000000"/>
                </a:solidFill>
                <a:latin typeface="TT Hoves"/>
                <a:ea typeface="TT Hoves"/>
                <a:cs typeface="TT Hoves"/>
                <a:sym typeface="TT Hoves"/>
              </a:rPr>
              <a:t>Would transform the Displaced Janitor Opportunity Act into a joint liability statute under which any size company becomes liable for the failure of a contractor to comply with the Act. Would be burdensome and result in higher operating costs.</a:t>
            </a:r>
          </a:p>
          <a:p>
            <a:pPr algn="l">
              <a:lnSpc>
                <a:spcPts val="4200"/>
              </a:lnSpc>
            </a:pPr>
            <a:endParaRPr lang="en-US" sz="2700">
              <a:solidFill>
                <a:srgbClr val="000000"/>
              </a:solidFill>
              <a:latin typeface="TT Hoves"/>
              <a:ea typeface="TT Hoves"/>
              <a:cs typeface="TT Hoves"/>
              <a:sym typeface="TT Hoves"/>
            </a:endParaRPr>
          </a:p>
          <a:p>
            <a:pPr algn="l">
              <a:lnSpc>
                <a:spcPts val="4200"/>
              </a:lnSpc>
              <a:spcBef>
                <a:spcPct val="0"/>
              </a:spcBef>
            </a:pPr>
            <a:endParaRPr lang="en-US" sz="2700">
              <a:solidFill>
                <a:srgbClr val="000000"/>
              </a:solidFill>
              <a:latin typeface="TT Hoves"/>
              <a:ea typeface="TT Hoves"/>
              <a:cs typeface="TT Hoves"/>
              <a:sym typeface="TT Hoves"/>
            </a:endParaRPr>
          </a:p>
        </p:txBody>
      </p:sp>
      <p:sp>
        <p:nvSpPr>
          <p:cNvPr id="14" name="Freeform 14"/>
          <p:cNvSpPr/>
          <p:nvPr/>
        </p:nvSpPr>
        <p:spPr>
          <a:xfrm>
            <a:off x="447018" y="6605169"/>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9509" y="-402362"/>
            <a:ext cx="12662509" cy="2504459"/>
          </a:xfrm>
          <a:custGeom>
            <a:avLst/>
            <a:gdLst/>
            <a:ahLst/>
            <a:cxnLst/>
            <a:rect l="l" t="t" r="r" b="b"/>
            <a:pathLst>
              <a:path w="12662509" h="2504459">
                <a:moveTo>
                  <a:pt x="0" y="0"/>
                </a:moveTo>
                <a:lnTo>
                  <a:pt x="12662509" y="0"/>
                </a:lnTo>
                <a:lnTo>
                  <a:pt x="12662509" y="2504458"/>
                </a:lnTo>
                <a:lnTo>
                  <a:pt x="0" y="2504458"/>
                </a:lnTo>
                <a:lnTo>
                  <a:pt x="0" y="0"/>
                </a:lnTo>
                <a:close/>
              </a:path>
            </a:pathLst>
          </a:custGeom>
          <a:blipFill>
            <a:blip r:embed="rId2"/>
            <a:stretch>
              <a:fillRect t="-95509" b="-141345"/>
            </a:stretch>
          </a:blipFill>
        </p:spPr>
      </p:sp>
      <p:grpSp>
        <p:nvGrpSpPr>
          <p:cNvPr id="3" name="Group 3"/>
          <p:cNvGrpSpPr/>
          <p:nvPr/>
        </p:nvGrpSpPr>
        <p:grpSpPr>
          <a:xfrm rot="-10800000">
            <a:off x="-6258005" y="-88241"/>
            <a:ext cx="20859912" cy="2420918"/>
            <a:chOff x="0" y="0"/>
            <a:chExt cx="1678015" cy="194744"/>
          </a:xfrm>
        </p:grpSpPr>
        <p:sp>
          <p:nvSpPr>
            <p:cNvPr id="4" name="Freeform 4"/>
            <p:cNvSpPr/>
            <p:nvPr/>
          </p:nvSpPr>
          <p:spPr>
            <a:xfrm>
              <a:off x="0" y="0"/>
              <a:ext cx="1678015" cy="194744"/>
            </a:xfrm>
            <a:custGeom>
              <a:avLst/>
              <a:gdLst/>
              <a:ahLst/>
              <a:cxnLst/>
              <a:rect l="l" t="t" r="r" b="b"/>
              <a:pathLst>
                <a:path w="1678015" h="194744">
                  <a:moveTo>
                    <a:pt x="203200" y="0"/>
                  </a:moveTo>
                  <a:lnTo>
                    <a:pt x="1474815" y="0"/>
                  </a:lnTo>
                  <a:lnTo>
                    <a:pt x="1678015" y="194744"/>
                  </a:lnTo>
                  <a:lnTo>
                    <a:pt x="0" y="194744"/>
                  </a:lnTo>
                  <a:lnTo>
                    <a:pt x="203200" y="0"/>
                  </a:lnTo>
                  <a:close/>
                </a:path>
              </a:pathLst>
            </a:custGeom>
            <a:solidFill>
              <a:srgbClr val="2F428E"/>
            </a:solidFill>
          </p:spPr>
        </p:sp>
        <p:sp>
          <p:nvSpPr>
            <p:cNvPr id="5" name="TextBox 5"/>
            <p:cNvSpPr txBox="1"/>
            <p:nvPr/>
          </p:nvSpPr>
          <p:spPr>
            <a:xfrm>
              <a:off x="127000" y="-38100"/>
              <a:ext cx="1424015" cy="232844"/>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5458" y="607868"/>
            <a:ext cx="13421295" cy="1028700"/>
          </a:xfrm>
          <a:prstGeom prst="rect">
            <a:avLst/>
          </a:prstGeom>
        </p:spPr>
        <p:txBody>
          <a:bodyPr lIns="0" tIns="0" rIns="0" bIns="0" rtlCol="0" anchor="t">
            <a:spAutoFit/>
          </a:bodyPr>
          <a:lstStyle/>
          <a:p>
            <a:pPr algn="ctr">
              <a:lnSpc>
                <a:spcPts val="8160"/>
              </a:lnSpc>
            </a:pPr>
            <a:r>
              <a:rPr lang="en-US" sz="6800" b="1">
                <a:solidFill>
                  <a:srgbClr val="FFFFFF"/>
                </a:solidFill>
                <a:latin typeface="TT Hoves Bold"/>
                <a:ea typeface="TT Hoves Bold"/>
                <a:cs typeface="TT Hoves Bold"/>
                <a:sym typeface="TT Hoves Bold"/>
              </a:rPr>
              <a:t>2024 BALLOT MEASURES</a:t>
            </a:r>
          </a:p>
        </p:txBody>
      </p:sp>
      <p:sp>
        <p:nvSpPr>
          <p:cNvPr id="7" name="TextBox 7"/>
          <p:cNvSpPr txBox="1"/>
          <p:nvPr/>
        </p:nvSpPr>
        <p:spPr>
          <a:xfrm>
            <a:off x="1560778" y="2765783"/>
            <a:ext cx="6596200" cy="6137783"/>
          </a:xfrm>
          <a:prstGeom prst="rect">
            <a:avLst/>
          </a:prstGeom>
        </p:spPr>
        <p:txBody>
          <a:bodyPr lIns="0" tIns="0" rIns="0" bIns="0" rtlCol="0" anchor="t">
            <a:spAutoFit/>
          </a:bodyPr>
          <a:lstStyle/>
          <a:p>
            <a:pPr algn="l">
              <a:lnSpc>
                <a:spcPts val="3450"/>
              </a:lnSpc>
            </a:pPr>
            <a:r>
              <a:rPr lang="en-US" sz="2899" b="1">
                <a:solidFill>
                  <a:srgbClr val="000000"/>
                </a:solidFill>
                <a:latin typeface="TT Hoves Bold"/>
                <a:ea typeface="TT Hoves Bold"/>
                <a:cs typeface="TT Hoves Bold"/>
                <a:sym typeface="TT Hoves Bold"/>
              </a:rPr>
              <a:t>Proposition 2 - </a:t>
            </a:r>
            <a:r>
              <a:rPr lang="en-US" sz="2899" b="1">
                <a:solidFill>
                  <a:srgbClr val="00BF63"/>
                </a:solidFill>
                <a:latin typeface="TT Hoves Bold"/>
                <a:ea typeface="TT Hoves Bold"/>
                <a:cs typeface="TT Hoves Bold"/>
                <a:sym typeface="TT Hoves Bold"/>
              </a:rPr>
              <a:t>SUPPORT</a:t>
            </a:r>
          </a:p>
          <a:p>
            <a:pPr algn="l">
              <a:lnSpc>
                <a:spcPts val="3450"/>
              </a:lnSpc>
            </a:pPr>
            <a:r>
              <a:rPr lang="en-US" sz="2899">
                <a:solidFill>
                  <a:srgbClr val="000000"/>
                </a:solidFill>
                <a:latin typeface="TT Hoves"/>
                <a:ea typeface="TT Hoves"/>
                <a:cs typeface="TT Hoves"/>
                <a:sym typeface="TT Hoves"/>
              </a:rPr>
              <a:t>$10B School Facilities Bond </a:t>
            </a:r>
          </a:p>
          <a:p>
            <a:pPr algn="l">
              <a:lnSpc>
                <a:spcPts val="3450"/>
              </a:lnSpc>
            </a:pPr>
            <a:endParaRPr lang="en-US" sz="2899">
              <a:solidFill>
                <a:srgbClr val="000000"/>
              </a:solidFill>
              <a:latin typeface="TT Hoves"/>
              <a:ea typeface="TT Hoves"/>
              <a:cs typeface="TT Hoves"/>
              <a:sym typeface="TT Hoves"/>
            </a:endParaRPr>
          </a:p>
          <a:p>
            <a:pPr algn="l">
              <a:lnSpc>
                <a:spcPts val="3450"/>
              </a:lnSpc>
            </a:pPr>
            <a:r>
              <a:rPr lang="en-US" sz="2899" b="1">
                <a:solidFill>
                  <a:srgbClr val="000000"/>
                </a:solidFill>
                <a:latin typeface="TT Hoves Bold"/>
                <a:ea typeface="TT Hoves Bold"/>
                <a:cs typeface="TT Hoves Bold"/>
                <a:sym typeface="TT Hoves Bold"/>
              </a:rPr>
              <a:t>Proposition 3 - NO POSITION</a:t>
            </a:r>
          </a:p>
          <a:p>
            <a:pPr algn="l">
              <a:lnSpc>
                <a:spcPts val="3450"/>
              </a:lnSpc>
            </a:pPr>
            <a:r>
              <a:rPr lang="en-US" sz="2899">
                <a:solidFill>
                  <a:srgbClr val="000000"/>
                </a:solidFill>
                <a:latin typeface="TT Hoves"/>
                <a:ea typeface="TT Hoves"/>
                <a:cs typeface="TT Hoves"/>
                <a:sym typeface="TT Hoves"/>
              </a:rPr>
              <a:t>Proposition 8 Repeal</a:t>
            </a:r>
          </a:p>
          <a:p>
            <a:pPr algn="l">
              <a:lnSpc>
                <a:spcPts val="3450"/>
              </a:lnSpc>
            </a:pPr>
            <a:endParaRPr lang="en-US" sz="2899">
              <a:solidFill>
                <a:srgbClr val="000000"/>
              </a:solidFill>
              <a:latin typeface="TT Hoves"/>
              <a:ea typeface="TT Hoves"/>
              <a:cs typeface="TT Hoves"/>
              <a:sym typeface="TT Hoves"/>
            </a:endParaRPr>
          </a:p>
          <a:p>
            <a:pPr algn="l">
              <a:lnSpc>
                <a:spcPts val="3450"/>
              </a:lnSpc>
            </a:pPr>
            <a:r>
              <a:rPr lang="en-US" sz="2899" b="1">
                <a:solidFill>
                  <a:srgbClr val="000000"/>
                </a:solidFill>
                <a:latin typeface="TT Hoves Bold"/>
                <a:ea typeface="TT Hoves Bold"/>
                <a:cs typeface="TT Hoves Bold"/>
                <a:sym typeface="TT Hoves Bold"/>
              </a:rPr>
              <a:t>Proposition 4 - NO POSITION </a:t>
            </a:r>
          </a:p>
          <a:p>
            <a:pPr algn="l">
              <a:lnSpc>
                <a:spcPts val="3450"/>
              </a:lnSpc>
            </a:pPr>
            <a:r>
              <a:rPr lang="en-US" sz="2899">
                <a:solidFill>
                  <a:srgbClr val="000000"/>
                </a:solidFill>
                <a:latin typeface="TT Hoves"/>
                <a:ea typeface="TT Hoves"/>
                <a:cs typeface="TT Hoves"/>
                <a:sym typeface="TT Hoves"/>
              </a:rPr>
              <a:t>$10B Climate Bond</a:t>
            </a:r>
          </a:p>
          <a:p>
            <a:pPr algn="l">
              <a:lnSpc>
                <a:spcPts val="3450"/>
              </a:lnSpc>
            </a:pPr>
            <a:endParaRPr lang="en-US" sz="2899">
              <a:solidFill>
                <a:srgbClr val="000000"/>
              </a:solidFill>
              <a:latin typeface="TT Hoves"/>
              <a:ea typeface="TT Hoves"/>
              <a:cs typeface="TT Hoves"/>
              <a:sym typeface="TT Hoves"/>
            </a:endParaRPr>
          </a:p>
          <a:p>
            <a:pPr algn="l">
              <a:lnSpc>
                <a:spcPts val="3450"/>
              </a:lnSpc>
            </a:pPr>
            <a:r>
              <a:rPr lang="en-US" sz="2899" b="1">
                <a:solidFill>
                  <a:srgbClr val="000000"/>
                </a:solidFill>
                <a:latin typeface="TT Hoves Bold"/>
                <a:ea typeface="TT Hoves Bold"/>
                <a:cs typeface="TT Hoves Bold"/>
                <a:sym typeface="TT Hoves Bold"/>
              </a:rPr>
              <a:t>Proposition 5 - </a:t>
            </a:r>
            <a:r>
              <a:rPr lang="en-US" sz="2899" b="1">
                <a:solidFill>
                  <a:srgbClr val="E8223B"/>
                </a:solidFill>
                <a:latin typeface="TT Hoves Bold"/>
                <a:ea typeface="TT Hoves Bold"/>
                <a:cs typeface="TT Hoves Bold"/>
                <a:sym typeface="TT Hoves Bold"/>
              </a:rPr>
              <a:t>OPPOSE</a:t>
            </a:r>
          </a:p>
          <a:p>
            <a:pPr algn="l">
              <a:lnSpc>
                <a:spcPts val="3450"/>
              </a:lnSpc>
            </a:pPr>
            <a:r>
              <a:rPr lang="en-US" sz="2899">
                <a:solidFill>
                  <a:srgbClr val="000000"/>
                </a:solidFill>
                <a:latin typeface="TT Hoves"/>
                <a:ea typeface="TT Hoves"/>
                <a:cs typeface="TT Hoves"/>
                <a:sym typeface="TT Hoves"/>
              </a:rPr>
              <a:t>Reduces Two-Thirds Vote Threshold</a:t>
            </a:r>
          </a:p>
          <a:p>
            <a:pPr algn="l">
              <a:lnSpc>
                <a:spcPts val="3450"/>
              </a:lnSpc>
            </a:pPr>
            <a:endParaRPr lang="en-US" sz="2899">
              <a:solidFill>
                <a:srgbClr val="000000"/>
              </a:solidFill>
              <a:latin typeface="TT Hoves"/>
              <a:ea typeface="TT Hoves"/>
              <a:cs typeface="TT Hoves"/>
              <a:sym typeface="TT Hoves"/>
            </a:endParaRPr>
          </a:p>
          <a:p>
            <a:pPr algn="l">
              <a:lnSpc>
                <a:spcPts val="3450"/>
              </a:lnSpc>
            </a:pPr>
            <a:r>
              <a:rPr lang="en-US" sz="2899" b="1">
                <a:solidFill>
                  <a:srgbClr val="000000"/>
                </a:solidFill>
                <a:latin typeface="TT Hoves Bold"/>
                <a:ea typeface="TT Hoves Bold"/>
                <a:cs typeface="TT Hoves Bold"/>
                <a:sym typeface="TT Hoves Bold"/>
              </a:rPr>
              <a:t>Proposition 6 - NO POSITION</a:t>
            </a:r>
          </a:p>
          <a:p>
            <a:pPr algn="l">
              <a:lnSpc>
                <a:spcPts val="3450"/>
              </a:lnSpc>
            </a:pPr>
            <a:r>
              <a:rPr lang="en-US" sz="2899">
                <a:solidFill>
                  <a:srgbClr val="000000"/>
                </a:solidFill>
                <a:latin typeface="TT Hoves"/>
                <a:ea typeface="TT Hoves"/>
                <a:cs typeface="TT Hoves"/>
                <a:sym typeface="TT Hoves"/>
              </a:rPr>
              <a:t>Ban Mandatory Prison Labor</a:t>
            </a:r>
          </a:p>
        </p:txBody>
      </p:sp>
      <p:sp>
        <p:nvSpPr>
          <p:cNvPr id="8" name="TextBox 8"/>
          <p:cNvSpPr txBox="1"/>
          <p:nvPr/>
        </p:nvSpPr>
        <p:spPr>
          <a:xfrm>
            <a:off x="9144000" y="2708633"/>
            <a:ext cx="9328018" cy="6128258"/>
          </a:xfrm>
          <a:prstGeom prst="rect">
            <a:avLst/>
          </a:prstGeom>
        </p:spPr>
        <p:txBody>
          <a:bodyPr lIns="0" tIns="0" rIns="0" bIns="0" rtlCol="0" anchor="t">
            <a:spAutoFit/>
          </a:bodyPr>
          <a:lstStyle/>
          <a:p>
            <a:pPr algn="l">
              <a:lnSpc>
                <a:spcPts val="3451"/>
              </a:lnSpc>
            </a:pPr>
            <a:r>
              <a:rPr lang="en-US" sz="2900" b="1">
                <a:solidFill>
                  <a:srgbClr val="000000"/>
                </a:solidFill>
                <a:latin typeface="TT Hoves Bold"/>
                <a:ea typeface="TT Hoves Bold"/>
                <a:cs typeface="TT Hoves Bold"/>
                <a:sym typeface="TT Hoves Bold"/>
              </a:rPr>
              <a:t>Proposition 32 - </a:t>
            </a:r>
            <a:r>
              <a:rPr lang="en-US" sz="2900" b="1">
                <a:solidFill>
                  <a:srgbClr val="E8223B"/>
                </a:solidFill>
                <a:latin typeface="TT Hoves Bold"/>
                <a:ea typeface="TT Hoves Bold"/>
                <a:cs typeface="TT Hoves Bold"/>
                <a:sym typeface="TT Hoves Bold"/>
              </a:rPr>
              <a:t>OPPOSE</a:t>
            </a:r>
          </a:p>
          <a:p>
            <a:pPr algn="l">
              <a:lnSpc>
                <a:spcPts val="3451"/>
              </a:lnSpc>
            </a:pPr>
            <a:r>
              <a:rPr lang="en-US" sz="2900">
                <a:solidFill>
                  <a:srgbClr val="000000"/>
                </a:solidFill>
                <a:latin typeface="TT Hoves"/>
                <a:ea typeface="TT Hoves"/>
                <a:cs typeface="TT Hoves"/>
                <a:sym typeface="TT Hoves"/>
              </a:rPr>
              <a:t>$18/hr Minimum Wage</a:t>
            </a:r>
          </a:p>
          <a:p>
            <a:pPr algn="l">
              <a:lnSpc>
                <a:spcPts val="3451"/>
              </a:lnSpc>
            </a:pPr>
            <a:endParaRPr lang="en-US" sz="2900">
              <a:solidFill>
                <a:srgbClr val="000000"/>
              </a:solidFill>
              <a:latin typeface="TT Hoves"/>
              <a:ea typeface="TT Hoves"/>
              <a:cs typeface="TT Hoves"/>
              <a:sym typeface="TT Hoves"/>
            </a:endParaRPr>
          </a:p>
          <a:p>
            <a:pPr algn="l">
              <a:lnSpc>
                <a:spcPts val="3451"/>
              </a:lnSpc>
            </a:pPr>
            <a:r>
              <a:rPr lang="en-US" sz="2900" b="1">
                <a:solidFill>
                  <a:srgbClr val="000000"/>
                </a:solidFill>
                <a:latin typeface="TT Hoves Bold"/>
                <a:ea typeface="TT Hoves Bold"/>
                <a:cs typeface="TT Hoves Bold"/>
                <a:sym typeface="TT Hoves Bold"/>
              </a:rPr>
              <a:t>Proposition 33 - </a:t>
            </a:r>
            <a:r>
              <a:rPr lang="en-US" sz="2900" b="1">
                <a:solidFill>
                  <a:srgbClr val="E8223B"/>
                </a:solidFill>
                <a:latin typeface="TT Hoves Bold"/>
                <a:ea typeface="TT Hoves Bold"/>
                <a:cs typeface="TT Hoves Bold"/>
                <a:sym typeface="TT Hoves Bold"/>
              </a:rPr>
              <a:t>OPPOSE</a:t>
            </a:r>
          </a:p>
          <a:p>
            <a:pPr algn="l">
              <a:lnSpc>
                <a:spcPts val="3451"/>
              </a:lnSpc>
            </a:pPr>
            <a:r>
              <a:rPr lang="en-US" sz="2900">
                <a:solidFill>
                  <a:srgbClr val="000000"/>
                </a:solidFill>
                <a:latin typeface="TT Hoves"/>
                <a:ea typeface="TT Hoves"/>
                <a:cs typeface="TT Hoves"/>
                <a:sym typeface="TT Hoves"/>
              </a:rPr>
              <a:t>Rent Control</a:t>
            </a:r>
          </a:p>
          <a:p>
            <a:pPr algn="l">
              <a:lnSpc>
                <a:spcPts val="3451"/>
              </a:lnSpc>
            </a:pPr>
            <a:endParaRPr lang="en-US" sz="2900">
              <a:solidFill>
                <a:srgbClr val="000000"/>
              </a:solidFill>
              <a:latin typeface="TT Hoves"/>
              <a:ea typeface="TT Hoves"/>
              <a:cs typeface="TT Hoves"/>
              <a:sym typeface="TT Hoves"/>
            </a:endParaRPr>
          </a:p>
          <a:p>
            <a:pPr algn="l">
              <a:lnSpc>
                <a:spcPts val="3451"/>
              </a:lnSpc>
            </a:pPr>
            <a:r>
              <a:rPr lang="en-US" sz="2900" b="1">
                <a:solidFill>
                  <a:srgbClr val="000000"/>
                </a:solidFill>
                <a:latin typeface="TT Hoves Bold"/>
                <a:ea typeface="TT Hoves Bold"/>
                <a:cs typeface="TT Hoves Bold"/>
                <a:sym typeface="TT Hoves Bold"/>
              </a:rPr>
              <a:t>Proposition 34 - </a:t>
            </a:r>
            <a:r>
              <a:rPr lang="en-US" sz="2900" b="1">
                <a:solidFill>
                  <a:srgbClr val="00BF63"/>
                </a:solidFill>
                <a:latin typeface="TT Hoves Bold"/>
                <a:ea typeface="TT Hoves Bold"/>
                <a:cs typeface="TT Hoves Bold"/>
                <a:sym typeface="TT Hoves Bold"/>
              </a:rPr>
              <a:t>SUPPORT</a:t>
            </a:r>
          </a:p>
          <a:p>
            <a:pPr algn="l">
              <a:lnSpc>
                <a:spcPts val="3451"/>
              </a:lnSpc>
            </a:pPr>
            <a:r>
              <a:rPr lang="en-US" sz="2900">
                <a:solidFill>
                  <a:srgbClr val="000000"/>
                </a:solidFill>
                <a:latin typeface="TT Hoves"/>
                <a:ea typeface="TT Hoves"/>
                <a:cs typeface="TT Hoves"/>
                <a:sym typeface="TT Hoves"/>
              </a:rPr>
              <a:t>Restricts  Political Spending by Healthcare Foundations</a:t>
            </a:r>
          </a:p>
          <a:p>
            <a:pPr algn="l">
              <a:lnSpc>
                <a:spcPts val="3451"/>
              </a:lnSpc>
            </a:pPr>
            <a:endParaRPr lang="en-US" sz="2900">
              <a:solidFill>
                <a:srgbClr val="000000"/>
              </a:solidFill>
              <a:latin typeface="TT Hoves"/>
              <a:ea typeface="TT Hoves"/>
              <a:cs typeface="TT Hoves"/>
              <a:sym typeface="TT Hoves"/>
            </a:endParaRPr>
          </a:p>
          <a:p>
            <a:pPr algn="l">
              <a:lnSpc>
                <a:spcPts val="3451"/>
              </a:lnSpc>
            </a:pPr>
            <a:r>
              <a:rPr lang="en-US" sz="2900" b="1">
                <a:solidFill>
                  <a:srgbClr val="000000"/>
                </a:solidFill>
                <a:latin typeface="TT Hoves Bold"/>
                <a:ea typeface="TT Hoves Bold"/>
                <a:cs typeface="TT Hoves Bold"/>
                <a:sym typeface="TT Hoves Bold"/>
              </a:rPr>
              <a:t>Proposition 35 - NO POSITION</a:t>
            </a:r>
          </a:p>
          <a:p>
            <a:pPr algn="l">
              <a:lnSpc>
                <a:spcPts val="3451"/>
              </a:lnSpc>
            </a:pPr>
            <a:r>
              <a:rPr lang="en-US" sz="2900">
                <a:solidFill>
                  <a:srgbClr val="000000"/>
                </a:solidFill>
                <a:latin typeface="TT Hoves"/>
                <a:ea typeface="TT Hoves"/>
                <a:cs typeface="TT Hoves"/>
                <a:sym typeface="TT Hoves"/>
              </a:rPr>
              <a:t>MCO Tax</a:t>
            </a:r>
          </a:p>
          <a:p>
            <a:pPr algn="l">
              <a:lnSpc>
                <a:spcPts val="3451"/>
              </a:lnSpc>
            </a:pPr>
            <a:endParaRPr lang="en-US" sz="2900">
              <a:solidFill>
                <a:srgbClr val="000000"/>
              </a:solidFill>
              <a:latin typeface="TT Hoves"/>
              <a:ea typeface="TT Hoves"/>
              <a:cs typeface="TT Hoves"/>
              <a:sym typeface="TT Hoves"/>
            </a:endParaRPr>
          </a:p>
          <a:p>
            <a:pPr algn="l">
              <a:lnSpc>
                <a:spcPts val="3451"/>
              </a:lnSpc>
            </a:pPr>
            <a:r>
              <a:rPr lang="en-US" sz="2900" b="1">
                <a:solidFill>
                  <a:srgbClr val="000000"/>
                </a:solidFill>
                <a:latin typeface="TT Hoves Bold"/>
                <a:ea typeface="TT Hoves Bold"/>
                <a:cs typeface="TT Hoves Bold"/>
                <a:sym typeface="TT Hoves Bold"/>
              </a:rPr>
              <a:t>Proposition 36 - </a:t>
            </a:r>
            <a:r>
              <a:rPr lang="en-US" sz="2900" b="1">
                <a:solidFill>
                  <a:srgbClr val="00BF63"/>
                </a:solidFill>
                <a:latin typeface="TT Hoves Bold"/>
                <a:ea typeface="TT Hoves Bold"/>
                <a:cs typeface="TT Hoves Bold"/>
                <a:sym typeface="TT Hoves Bold"/>
              </a:rPr>
              <a:t>SUPPORT/ENDORSED</a:t>
            </a:r>
          </a:p>
          <a:p>
            <a:pPr algn="l">
              <a:lnSpc>
                <a:spcPts val="3451"/>
              </a:lnSpc>
            </a:pPr>
            <a:r>
              <a:rPr lang="en-US" sz="2900">
                <a:solidFill>
                  <a:srgbClr val="000000"/>
                </a:solidFill>
                <a:latin typeface="TT Hoves"/>
                <a:ea typeface="TT Hoves"/>
                <a:cs typeface="TT Hoves"/>
                <a:sym typeface="TT Hoves"/>
              </a:rPr>
              <a:t>Retail Theft/Prop 47 Reform</a:t>
            </a:r>
          </a:p>
        </p:txBody>
      </p:sp>
      <p:sp>
        <p:nvSpPr>
          <p:cNvPr id="9" name="Freeform 9"/>
          <p:cNvSpPr/>
          <p:nvPr/>
        </p:nvSpPr>
        <p:spPr>
          <a:xfrm>
            <a:off x="528309" y="3040508"/>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528309" y="4263119"/>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1" name="Freeform 11"/>
          <p:cNvSpPr/>
          <p:nvPr/>
        </p:nvSpPr>
        <p:spPr>
          <a:xfrm>
            <a:off x="528309" y="5588250"/>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528309" y="6909901"/>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528309" y="8231551"/>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8075687" y="2992729"/>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a:off x="8075687" y="4215340"/>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8075687" y="5540471"/>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8075687" y="6862122"/>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8075687" y="8183772"/>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a:t>
              </a:r>
            </a:p>
          </p:txBody>
        </p:sp>
      </p:grpSp>
      <p:grpSp>
        <p:nvGrpSpPr>
          <p:cNvPr id="7" name="Group 7"/>
          <p:cNvGrpSpPr>
            <a:grpSpLocks noChangeAspect="1"/>
          </p:cNvGrpSpPr>
          <p:nvPr/>
        </p:nvGrpSpPr>
        <p:grpSpPr>
          <a:xfrm>
            <a:off x="10747527" y="0"/>
            <a:ext cx="15080946" cy="10271459"/>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1113" r="-1113"/>
              </a:stretch>
            </a:blipFill>
          </p:spPr>
        </p:sp>
      </p:grpSp>
      <p:grpSp>
        <p:nvGrpSpPr>
          <p:cNvPr id="10" name="Group 10"/>
          <p:cNvGrpSpPr/>
          <p:nvPr/>
        </p:nvGrpSpPr>
        <p:grpSpPr>
          <a:xfrm rot="-10800000">
            <a:off x="14447117" y="-331087"/>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3" name="Freeform 13"/>
          <p:cNvSpPr/>
          <p:nvPr/>
        </p:nvSpPr>
        <p:spPr>
          <a:xfrm>
            <a:off x="869098" y="4529428"/>
            <a:ext cx="619982" cy="525434"/>
          </a:xfrm>
          <a:custGeom>
            <a:avLst/>
            <a:gdLst/>
            <a:ahLst/>
            <a:cxnLst/>
            <a:rect l="l" t="t" r="r" b="b"/>
            <a:pathLst>
              <a:path w="619982" h="525434">
                <a:moveTo>
                  <a:pt x="0" y="0"/>
                </a:moveTo>
                <a:lnTo>
                  <a:pt x="619982" y="0"/>
                </a:lnTo>
                <a:lnTo>
                  <a:pt x="619982" y="525434"/>
                </a:lnTo>
                <a:lnTo>
                  <a:pt x="0" y="52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28700" y="1085725"/>
            <a:ext cx="14373605" cy="2805528"/>
          </a:xfrm>
          <a:prstGeom prst="rect">
            <a:avLst/>
          </a:prstGeom>
        </p:spPr>
        <p:txBody>
          <a:bodyPr lIns="0" tIns="0" rIns="0" bIns="0" rtlCol="0" anchor="t">
            <a:spAutoFit/>
          </a:bodyPr>
          <a:lstStyle/>
          <a:p>
            <a:pPr algn="l">
              <a:lnSpc>
                <a:spcPts val="10530"/>
              </a:lnSpc>
            </a:pPr>
            <a:r>
              <a:rPr lang="en-US" sz="8100" b="1">
                <a:solidFill>
                  <a:srgbClr val="2F428E"/>
                </a:solidFill>
                <a:latin typeface="TT Hoves Bold"/>
                <a:ea typeface="TT Hoves Bold"/>
                <a:cs typeface="TT Hoves Bold"/>
                <a:sym typeface="TT Hoves Bold"/>
              </a:rPr>
              <a:t>PROP 5 - </a:t>
            </a:r>
            <a:r>
              <a:rPr lang="en-US" sz="8100" b="1">
                <a:solidFill>
                  <a:srgbClr val="E8223B"/>
                </a:solidFill>
                <a:latin typeface="TT Hoves Bold"/>
                <a:ea typeface="TT Hoves Bold"/>
                <a:cs typeface="TT Hoves Bold"/>
                <a:sym typeface="TT Hoves Bold"/>
              </a:rPr>
              <a:t>OPPOSE</a:t>
            </a:r>
            <a:r>
              <a:rPr lang="en-US" sz="8100" b="1">
                <a:solidFill>
                  <a:srgbClr val="2F428E"/>
                </a:solidFill>
                <a:latin typeface="TT Hoves Bold"/>
                <a:ea typeface="TT Hoves Bold"/>
                <a:cs typeface="TT Hoves Bold"/>
                <a:sym typeface="TT Hoves Bold"/>
              </a:rPr>
              <a:t>​</a:t>
            </a:r>
          </a:p>
          <a:p>
            <a:pPr algn="l">
              <a:lnSpc>
                <a:spcPts val="5330"/>
              </a:lnSpc>
            </a:pPr>
            <a:r>
              <a:rPr lang="en-US" sz="4100" b="1">
                <a:solidFill>
                  <a:srgbClr val="2F428E"/>
                </a:solidFill>
                <a:latin typeface="TT Hoves Bold"/>
                <a:ea typeface="TT Hoves Bold"/>
                <a:cs typeface="TT Hoves Bold"/>
                <a:sym typeface="TT Hoves Bold"/>
              </a:rPr>
              <a:t>Makes it Easier to Raises Taxes on Property Owners by Lowering Bond Vote to 55% </a:t>
            </a:r>
          </a:p>
          <a:p>
            <a:pPr algn="l">
              <a:lnSpc>
                <a:spcPts val="1040"/>
              </a:lnSpc>
            </a:pPr>
            <a:endParaRPr lang="en-US" sz="4100" b="1">
              <a:solidFill>
                <a:srgbClr val="2F428E"/>
              </a:solidFill>
              <a:latin typeface="TT Hoves Bold"/>
              <a:ea typeface="TT Hoves Bold"/>
              <a:cs typeface="TT Hoves Bold"/>
              <a:sym typeface="TT Hoves Bold"/>
            </a:endParaRPr>
          </a:p>
        </p:txBody>
      </p:sp>
      <p:sp>
        <p:nvSpPr>
          <p:cNvPr id="15" name="Freeform 15"/>
          <p:cNvSpPr/>
          <p:nvPr/>
        </p:nvSpPr>
        <p:spPr>
          <a:xfrm>
            <a:off x="869098" y="5502190"/>
            <a:ext cx="619982" cy="525434"/>
          </a:xfrm>
          <a:custGeom>
            <a:avLst/>
            <a:gdLst/>
            <a:ahLst/>
            <a:cxnLst/>
            <a:rect l="l" t="t" r="r" b="b"/>
            <a:pathLst>
              <a:path w="619982" h="525434">
                <a:moveTo>
                  <a:pt x="0" y="0"/>
                </a:moveTo>
                <a:lnTo>
                  <a:pt x="619982" y="0"/>
                </a:lnTo>
                <a:lnTo>
                  <a:pt x="619982" y="525434"/>
                </a:lnTo>
                <a:lnTo>
                  <a:pt x="0" y="52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869098" y="6666466"/>
            <a:ext cx="619982" cy="525434"/>
          </a:xfrm>
          <a:custGeom>
            <a:avLst/>
            <a:gdLst/>
            <a:ahLst/>
            <a:cxnLst/>
            <a:rect l="l" t="t" r="r" b="b"/>
            <a:pathLst>
              <a:path w="619982" h="525434">
                <a:moveTo>
                  <a:pt x="0" y="0"/>
                </a:moveTo>
                <a:lnTo>
                  <a:pt x="619982" y="0"/>
                </a:lnTo>
                <a:lnTo>
                  <a:pt x="619982" y="525435"/>
                </a:lnTo>
                <a:lnTo>
                  <a:pt x="0" y="5254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1948609" y="4482327"/>
            <a:ext cx="20344430" cy="3580630"/>
          </a:xfrm>
          <a:prstGeom prst="rect">
            <a:avLst/>
          </a:prstGeom>
        </p:spPr>
        <p:txBody>
          <a:bodyPr lIns="0" tIns="0" rIns="0" bIns="0" rtlCol="0" anchor="t">
            <a:spAutoFit/>
          </a:bodyPr>
          <a:lstStyle/>
          <a:p>
            <a:pPr algn="l">
              <a:lnSpc>
                <a:spcPts val="4056"/>
              </a:lnSpc>
            </a:pPr>
            <a:r>
              <a:rPr lang="en-US" sz="2897">
                <a:solidFill>
                  <a:srgbClr val="000000"/>
                </a:solidFill>
                <a:latin typeface="TT Hoves"/>
                <a:ea typeface="TT Hoves"/>
                <a:cs typeface="TT Hoves"/>
                <a:sym typeface="TT Hoves"/>
              </a:rPr>
              <a:t>Continues to Erode Prop 13/Prop 218 by lowering Vote Threshold.​</a:t>
            </a:r>
          </a:p>
          <a:p>
            <a:pPr algn="l">
              <a:lnSpc>
                <a:spcPts val="4056"/>
              </a:lnSpc>
            </a:pPr>
            <a:r>
              <a:rPr lang="en-US" sz="2897">
                <a:solidFill>
                  <a:srgbClr val="000000"/>
                </a:solidFill>
                <a:latin typeface="TT Hoves"/>
                <a:ea typeface="TT Hoves"/>
                <a:cs typeface="TT Hoves"/>
                <a:sym typeface="TT Hoves"/>
              </a:rPr>
              <a:t>​</a:t>
            </a:r>
          </a:p>
          <a:p>
            <a:pPr algn="l">
              <a:lnSpc>
                <a:spcPts val="4056"/>
              </a:lnSpc>
            </a:pPr>
            <a:r>
              <a:rPr lang="en-US" sz="2897">
                <a:solidFill>
                  <a:srgbClr val="000000"/>
                </a:solidFill>
                <a:latin typeface="TT Hoves"/>
                <a:ea typeface="TT Hoves"/>
                <a:cs typeface="TT Hoves"/>
                <a:sym typeface="TT Hoves"/>
              </a:rPr>
              <a:t>Bonds are paid exclusively by property owners​</a:t>
            </a:r>
          </a:p>
          <a:p>
            <a:pPr algn="l">
              <a:lnSpc>
                <a:spcPts val="4056"/>
              </a:lnSpc>
            </a:pPr>
            <a:r>
              <a:rPr lang="en-US" sz="2897">
                <a:solidFill>
                  <a:srgbClr val="000000"/>
                </a:solidFill>
                <a:latin typeface="TT Hoves"/>
                <a:ea typeface="TT Hoves"/>
                <a:cs typeface="TT Hoves"/>
                <a:sym typeface="TT Hoves"/>
              </a:rPr>
              <a:t>​</a:t>
            </a:r>
          </a:p>
          <a:p>
            <a:pPr algn="l">
              <a:lnSpc>
                <a:spcPts val="4056"/>
              </a:lnSpc>
            </a:pPr>
            <a:r>
              <a:rPr lang="en-US" sz="2897">
                <a:solidFill>
                  <a:srgbClr val="000000"/>
                </a:solidFill>
                <a:latin typeface="TT Hoves"/>
                <a:ea typeface="TT Hoves"/>
                <a:cs typeface="TT Hoves"/>
                <a:sym typeface="TT Hoves"/>
              </a:rPr>
              <a:t>Expands what local governments can use bond proceeds for​</a:t>
            </a:r>
          </a:p>
          <a:p>
            <a:pPr algn="l">
              <a:lnSpc>
                <a:spcPts val="4056"/>
              </a:lnSpc>
            </a:pPr>
            <a:r>
              <a:rPr lang="en-US" sz="2897">
                <a:solidFill>
                  <a:srgbClr val="000000"/>
                </a:solidFill>
                <a:latin typeface="TT Hoves"/>
                <a:ea typeface="TT Hoves"/>
                <a:cs typeface="TT Hoves"/>
                <a:sym typeface="TT Hoves"/>
              </a:rPr>
              <a:t>to include ongoing operational costs.</a:t>
            </a:r>
          </a:p>
          <a:p>
            <a:pPr algn="l">
              <a:lnSpc>
                <a:spcPts val="4056"/>
              </a:lnSpc>
              <a:spcBef>
                <a:spcPct val="0"/>
              </a:spcBef>
            </a:pPr>
            <a:endParaRPr lang="en-US" sz="2897">
              <a:solidFill>
                <a:srgbClr val="000000"/>
              </a:solidFill>
              <a:latin typeface="TT Hoves"/>
              <a:ea typeface="TT Hoves"/>
              <a:cs typeface="TT Hoves"/>
              <a:sym typeface="TT Hove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a:t>
              </a:r>
            </a:p>
          </p:txBody>
        </p:sp>
      </p:grpSp>
      <p:grpSp>
        <p:nvGrpSpPr>
          <p:cNvPr id="7" name="Group 7"/>
          <p:cNvGrpSpPr>
            <a:grpSpLocks noChangeAspect="1"/>
          </p:cNvGrpSpPr>
          <p:nvPr/>
        </p:nvGrpSpPr>
        <p:grpSpPr>
          <a:xfrm>
            <a:off x="10747527" y="0"/>
            <a:ext cx="15080946" cy="10271459"/>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1113" r="-1113"/>
              </a:stretch>
            </a:blipFill>
          </p:spPr>
        </p:sp>
      </p:grpSp>
      <p:grpSp>
        <p:nvGrpSpPr>
          <p:cNvPr id="10" name="Group 10"/>
          <p:cNvGrpSpPr/>
          <p:nvPr/>
        </p:nvGrpSpPr>
        <p:grpSpPr>
          <a:xfrm rot="-10800000">
            <a:off x="14447117" y="-331087"/>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3" name="Freeform 13"/>
          <p:cNvSpPr/>
          <p:nvPr/>
        </p:nvSpPr>
        <p:spPr>
          <a:xfrm>
            <a:off x="869098" y="4529428"/>
            <a:ext cx="619982" cy="525434"/>
          </a:xfrm>
          <a:custGeom>
            <a:avLst/>
            <a:gdLst/>
            <a:ahLst/>
            <a:cxnLst/>
            <a:rect l="l" t="t" r="r" b="b"/>
            <a:pathLst>
              <a:path w="619982" h="525434">
                <a:moveTo>
                  <a:pt x="0" y="0"/>
                </a:moveTo>
                <a:lnTo>
                  <a:pt x="619982" y="0"/>
                </a:lnTo>
                <a:lnTo>
                  <a:pt x="619982" y="525434"/>
                </a:lnTo>
                <a:lnTo>
                  <a:pt x="0" y="52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TextBox 14"/>
          <p:cNvSpPr txBox="1"/>
          <p:nvPr/>
        </p:nvSpPr>
        <p:spPr>
          <a:xfrm>
            <a:off x="1028700" y="906120"/>
            <a:ext cx="14373605" cy="2899408"/>
          </a:xfrm>
          <a:prstGeom prst="rect">
            <a:avLst/>
          </a:prstGeom>
        </p:spPr>
        <p:txBody>
          <a:bodyPr lIns="0" tIns="0" rIns="0" bIns="0" rtlCol="0" anchor="t">
            <a:spAutoFit/>
          </a:bodyPr>
          <a:lstStyle/>
          <a:p>
            <a:pPr algn="l">
              <a:lnSpc>
                <a:spcPts val="10530"/>
              </a:lnSpc>
            </a:pPr>
            <a:r>
              <a:rPr lang="en-US" sz="8100" b="1">
                <a:solidFill>
                  <a:srgbClr val="2F428E"/>
                </a:solidFill>
                <a:latin typeface="TT Hoves Bold"/>
                <a:ea typeface="TT Hoves Bold"/>
                <a:cs typeface="TT Hoves Bold"/>
                <a:sym typeface="TT Hoves Bold"/>
              </a:rPr>
              <a:t>PROP 36 - </a:t>
            </a:r>
            <a:r>
              <a:rPr lang="en-US" sz="8100" b="1">
                <a:solidFill>
                  <a:srgbClr val="00BF63"/>
                </a:solidFill>
                <a:latin typeface="TT Hoves Bold"/>
                <a:ea typeface="TT Hoves Bold"/>
                <a:cs typeface="TT Hoves Bold"/>
                <a:sym typeface="TT Hoves Bold"/>
              </a:rPr>
              <a:t>SUPPORT</a:t>
            </a:r>
          </a:p>
          <a:p>
            <a:pPr algn="l">
              <a:lnSpc>
                <a:spcPts val="6240"/>
              </a:lnSpc>
            </a:pPr>
            <a:r>
              <a:rPr lang="en-US" sz="4800" b="1">
                <a:solidFill>
                  <a:srgbClr val="2F428E"/>
                </a:solidFill>
                <a:latin typeface="TT Hoves Bold"/>
                <a:ea typeface="TT Hoves Bold"/>
                <a:cs typeface="TT Hoves Bold"/>
                <a:sym typeface="TT Hoves Bold"/>
              </a:rPr>
              <a:t>THE HOMELESSNESS, DRUG ADDICTION &amp;</a:t>
            </a:r>
          </a:p>
          <a:p>
            <a:pPr algn="l">
              <a:lnSpc>
                <a:spcPts val="6240"/>
              </a:lnSpc>
            </a:pPr>
            <a:r>
              <a:rPr lang="en-US" sz="4800" b="1">
                <a:solidFill>
                  <a:srgbClr val="2F428E"/>
                </a:solidFill>
                <a:latin typeface="TT Hoves Bold"/>
                <a:ea typeface="TT Hoves Bold"/>
                <a:cs typeface="TT Hoves Bold"/>
                <a:sym typeface="TT Hoves Bold"/>
              </a:rPr>
              <a:t>THEFT REDUCTION ACT BALLOT INITIATIVE</a:t>
            </a:r>
          </a:p>
        </p:txBody>
      </p:sp>
      <p:sp>
        <p:nvSpPr>
          <p:cNvPr id="15" name="Freeform 15"/>
          <p:cNvSpPr/>
          <p:nvPr/>
        </p:nvSpPr>
        <p:spPr>
          <a:xfrm>
            <a:off x="869098" y="5775783"/>
            <a:ext cx="619982" cy="525434"/>
          </a:xfrm>
          <a:custGeom>
            <a:avLst/>
            <a:gdLst/>
            <a:ahLst/>
            <a:cxnLst/>
            <a:rect l="l" t="t" r="r" b="b"/>
            <a:pathLst>
              <a:path w="619982" h="525434">
                <a:moveTo>
                  <a:pt x="0" y="0"/>
                </a:moveTo>
                <a:lnTo>
                  <a:pt x="619982" y="0"/>
                </a:lnTo>
                <a:lnTo>
                  <a:pt x="619982" y="525434"/>
                </a:lnTo>
                <a:lnTo>
                  <a:pt x="0" y="52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869098" y="7022138"/>
            <a:ext cx="619982" cy="525434"/>
          </a:xfrm>
          <a:custGeom>
            <a:avLst/>
            <a:gdLst/>
            <a:ahLst/>
            <a:cxnLst/>
            <a:rect l="l" t="t" r="r" b="b"/>
            <a:pathLst>
              <a:path w="619982" h="525434">
                <a:moveTo>
                  <a:pt x="0" y="0"/>
                </a:moveTo>
                <a:lnTo>
                  <a:pt x="619982" y="0"/>
                </a:lnTo>
                <a:lnTo>
                  <a:pt x="619982" y="525434"/>
                </a:lnTo>
                <a:lnTo>
                  <a:pt x="0" y="5254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TextBox 17"/>
          <p:cNvSpPr txBox="1"/>
          <p:nvPr/>
        </p:nvSpPr>
        <p:spPr>
          <a:xfrm>
            <a:off x="1784453" y="4472278"/>
            <a:ext cx="20344430" cy="3066763"/>
          </a:xfrm>
          <a:prstGeom prst="rect">
            <a:avLst/>
          </a:prstGeom>
        </p:spPr>
        <p:txBody>
          <a:bodyPr lIns="0" tIns="0" rIns="0" bIns="0" rtlCol="0" anchor="t">
            <a:spAutoFit/>
          </a:bodyPr>
          <a:lstStyle/>
          <a:p>
            <a:pPr algn="l">
              <a:lnSpc>
                <a:spcPts val="4056"/>
              </a:lnSpc>
            </a:pPr>
            <a:r>
              <a:rPr lang="en-US" sz="2897">
                <a:solidFill>
                  <a:srgbClr val="000000"/>
                </a:solidFill>
                <a:latin typeface="TT Hoves"/>
                <a:ea typeface="TT Hoves"/>
                <a:cs typeface="TT Hoves"/>
                <a:sym typeface="TT Hoves"/>
              </a:rPr>
              <a:t>Reclassifies retail theft with two or more prior convictions as a felony.</a:t>
            </a:r>
          </a:p>
          <a:p>
            <a:pPr algn="l">
              <a:lnSpc>
                <a:spcPts val="4056"/>
              </a:lnSpc>
            </a:pPr>
            <a:endParaRPr lang="en-US" sz="2897">
              <a:solidFill>
                <a:srgbClr val="000000"/>
              </a:solidFill>
              <a:latin typeface="TT Hoves"/>
              <a:ea typeface="TT Hoves"/>
              <a:cs typeface="TT Hoves"/>
              <a:sym typeface="TT Hoves"/>
            </a:endParaRPr>
          </a:p>
          <a:p>
            <a:pPr algn="l">
              <a:lnSpc>
                <a:spcPts val="4056"/>
              </a:lnSpc>
            </a:pPr>
            <a:r>
              <a:rPr lang="en-US" sz="2897">
                <a:solidFill>
                  <a:srgbClr val="000000"/>
                </a:solidFill>
                <a:latin typeface="TT Hoves"/>
                <a:ea typeface="TT Hoves"/>
                <a:cs typeface="TT Hoves"/>
                <a:sym typeface="TT Hoves"/>
              </a:rPr>
              <a:t>After two hard drug convictions, discretion to charge third hard drug </a:t>
            </a:r>
          </a:p>
          <a:p>
            <a:pPr algn="l">
              <a:lnSpc>
                <a:spcPts val="4056"/>
              </a:lnSpc>
            </a:pPr>
            <a:r>
              <a:rPr lang="en-US" sz="2897">
                <a:solidFill>
                  <a:srgbClr val="000000"/>
                </a:solidFill>
                <a:latin typeface="TT Hoves"/>
                <a:ea typeface="TT Hoves"/>
                <a:cs typeface="TT Hoves"/>
                <a:sym typeface="TT Hoves"/>
              </a:rPr>
              <a:t>possession as treatment mandated felony.</a:t>
            </a:r>
          </a:p>
          <a:p>
            <a:pPr algn="l">
              <a:lnSpc>
                <a:spcPts val="4056"/>
              </a:lnSpc>
            </a:pPr>
            <a:endParaRPr lang="en-US" sz="2897">
              <a:solidFill>
                <a:srgbClr val="000000"/>
              </a:solidFill>
              <a:latin typeface="TT Hoves"/>
              <a:ea typeface="TT Hoves"/>
              <a:cs typeface="TT Hoves"/>
              <a:sym typeface="TT Hoves"/>
            </a:endParaRPr>
          </a:p>
          <a:p>
            <a:pPr algn="l">
              <a:lnSpc>
                <a:spcPts val="4056"/>
              </a:lnSpc>
              <a:spcBef>
                <a:spcPct val="0"/>
              </a:spcBef>
            </a:pPr>
            <a:r>
              <a:rPr lang="en-US" sz="2897">
                <a:solidFill>
                  <a:srgbClr val="000000"/>
                </a:solidFill>
                <a:latin typeface="TT Hoves"/>
                <a:ea typeface="TT Hoves"/>
                <a:cs typeface="TT Hoves"/>
                <a:sym typeface="TT Hoves"/>
              </a:rPr>
              <a:t>Address fentanyl crisis by going after fentanyl drug dealers.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9509" y="-402362"/>
            <a:ext cx="12662509" cy="2504459"/>
          </a:xfrm>
          <a:custGeom>
            <a:avLst/>
            <a:gdLst/>
            <a:ahLst/>
            <a:cxnLst/>
            <a:rect l="l" t="t" r="r" b="b"/>
            <a:pathLst>
              <a:path w="12662509" h="2504459">
                <a:moveTo>
                  <a:pt x="0" y="0"/>
                </a:moveTo>
                <a:lnTo>
                  <a:pt x="12662509" y="0"/>
                </a:lnTo>
                <a:lnTo>
                  <a:pt x="12662509" y="2504458"/>
                </a:lnTo>
                <a:lnTo>
                  <a:pt x="0" y="2504458"/>
                </a:lnTo>
                <a:lnTo>
                  <a:pt x="0" y="0"/>
                </a:lnTo>
                <a:close/>
              </a:path>
            </a:pathLst>
          </a:custGeom>
          <a:blipFill>
            <a:blip r:embed="rId2"/>
            <a:stretch>
              <a:fillRect t="-95509" b="-141345"/>
            </a:stretch>
          </a:blipFill>
        </p:spPr>
      </p:sp>
      <p:grpSp>
        <p:nvGrpSpPr>
          <p:cNvPr id="3" name="Group 3"/>
          <p:cNvGrpSpPr/>
          <p:nvPr/>
        </p:nvGrpSpPr>
        <p:grpSpPr>
          <a:xfrm rot="-10800000">
            <a:off x="-6258005" y="-88241"/>
            <a:ext cx="20859912" cy="2420918"/>
            <a:chOff x="0" y="0"/>
            <a:chExt cx="1678015" cy="194744"/>
          </a:xfrm>
        </p:grpSpPr>
        <p:sp>
          <p:nvSpPr>
            <p:cNvPr id="4" name="Freeform 4"/>
            <p:cNvSpPr/>
            <p:nvPr/>
          </p:nvSpPr>
          <p:spPr>
            <a:xfrm>
              <a:off x="0" y="0"/>
              <a:ext cx="1678015" cy="194744"/>
            </a:xfrm>
            <a:custGeom>
              <a:avLst/>
              <a:gdLst/>
              <a:ahLst/>
              <a:cxnLst/>
              <a:rect l="l" t="t" r="r" b="b"/>
              <a:pathLst>
                <a:path w="1678015" h="194744">
                  <a:moveTo>
                    <a:pt x="203200" y="0"/>
                  </a:moveTo>
                  <a:lnTo>
                    <a:pt x="1474815" y="0"/>
                  </a:lnTo>
                  <a:lnTo>
                    <a:pt x="1678015" y="194744"/>
                  </a:lnTo>
                  <a:lnTo>
                    <a:pt x="0" y="194744"/>
                  </a:lnTo>
                  <a:lnTo>
                    <a:pt x="203200" y="0"/>
                  </a:lnTo>
                  <a:close/>
                </a:path>
              </a:pathLst>
            </a:custGeom>
            <a:solidFill>
              <a:srgbClr val="2F428E"/>
            </a:solidFill>
          </p:spPr>
        </p:sp>
        <p:sp>
          <p:nvSpPr>
            <p:cNvPr id="5" name="TextBox 5"/>
            <p:cNvSpPr txBox="1"/>
            <p:nvPr/>
          </p:nvSpPr>
          <p:spPr>
            <a:xfrm>
              <a:off x="127000" y="-38100"/>
              <a:ext cx="1424015" cy="232844"/>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5458" y="607868"/>
            <a:ext cx="13421295" cy="1028700"/>
          </a:xfrm>
          <a:prstGeom prst="rect">
            <a:avLst/>
          </a:prstGeom>
        </p:spPr>
        <p:txBody>
          <a:bodyPr lIns="0" tIns="0" rIns="0" bIns="0" rtlCol="0" anchor="t">
            <a:spAutoFit/>
          </a:bodyPr>
          <a:lstStyle/>
          <a:p>
            <a:pPr algn="ctr">
              <a:lnSpc>
                <a:spcPts val="8160"/>
              </a:lnSpc>
            </a:pPr>
            <a:r>
              <a:rPr lang="en-US" sz="6800" b="1">
                <a:solidFill>
                  <a:srgbClr val="FFFFFF"/>
                </a:solidFill>
                <a:latin typeface="TT Hoves Bold"/>
                <a:ea typeface="TT Hoves Bold"/>
                <a:cs typeface="TT Hoves Bold"/>
                <a:sym typeface="TT Hoves Bold"/>
              </a:rPr>
              <a:t>SUPPORTED MEASURES</a:t>
            </a:r>
          </a:p>
        </p:txBody>
      </p:sp>
      <p:sp>
        <p:nvSpPr>
          <p:cNvPr id="7" name="TextBox 7"/>
          <p:cNvSpPr txBox="1"/>
          <p:nvPr/>
        </p:nvSpPr>
        <p:spPr>
          <a:xfrm>
            <a:off x="1770328" y="2840483"/>
            <a:ext cx="15902431" cy="3981451"/>
          </a:xfrm>
          <a:prstGeom prst="rect">
            <a:avLst/>
          </a:prstGeom>
        </p:spPr>
        <p:txBody>
          <a:bodyPr lIns="0" tIns="0" rIns="0" bIns="0" rtlCol="0" anchor="t">
            <a:spAutoFit/>
          </a:bodyPr>
          <a:lstStyle/>
          <a:p>
            <a:pPr algn="l">
              <a:lnSpc>
                <a:spcPts val="4199"/>
              </a:lnSpc>
              <a:spcBef>
                <a:spcPct val="0"/>
              </a:spcBef>
            </a:pPr>
            <a:r>
              <a:rPr lang="en-US" sz="2999" b="1">
                <a:solidFill>
                  <a:srgbClr val="000000"/>
                </a:solidFill>
                <a:latin typeface="TT Hoves Bold"/>
                <a:ea typeface="TT Hoves Bold"/>
                <a:cs typeface="TT Hoves Bold"/>
                <a:sym typeface="TT Hoves Bold"/>
              </a:rPr>
              <a:t>Proposition 2 - </a:t>
            </a:r>
            <a:r>
              <a:rPr lang="en-US" sz="2999" b="1">
                <a:solidFill>
                  <a:srgbClr val="00BF63"/>
                </a:solidFill>
                <a:latin typeface="TT Hoves Bold"/>
                <a:ea typeface="TT Hoves Bold"/>
                <a:cs typeface="TT Hoves Bold"/>
                <a:sym typeface="TT Hoves Bold"/>
              </a:rPr>
              <a:t>SUPPORT - </a:t>
            </a:r>
            <a:r>
              <a:rPr lang="en-US" sz="2999" b="1">
                <a:solidFill>
                  <a:srgbClr val="000000"/>
                </a:solidFill>
                <a:latin typeface="TT Hoves Bold"/>
                <a:ea typeface="TT Hoves Bold"/>
                <a:cs typeface="TT Hoves Bold"/>
                <a:sym typeface="TT Hoves Bold"/>
              </a:rPr>
              <a:t>$10B School Facilities Bond </a:t>
            </a:r>
          </a:p>
          <a:p>
            <a:pPr algn="l">
              <a:lnSpc>
                <a:spcPts val="4199"/>
              </a:lnSpc>
              <a:spcBef>
                <a:spcPct val="0"/>
              </a:spcBef>
            </a:pPr>
            <a:endParaRPr lang="en-US" sz="2999" b="1">
              <a:solidFill>
                <a:srgbClr val="000000"/>
              </a:solidFill>
              <a:latin typeface="TT Hoves Bold"/>
              <a:ea typeface="TT Hoves Bold"/>
              <a:cs typeface="TT Hoves Bold"/>
              <a:sym typeface="TT Hoves Bold"/>
            </a:endParaRPr>
          </a:p>
          <a:p>
            <a:pPr algn="l">
              <a:lnSpc>
                <a:spcPts val="3779"/>
              </a:lnSpc>
              <a:spcBef>
                <a:spcPct val="0"/>
              </a:spcBef>
            </a:pPr>
            <a:r>
              <a:rPr lang="en-US" sz="2699">
                <a:solidFill>
                  <a:srgbClr val="000000"/>
                </a:solidFill>
                <a:latin typeface="TT Hoves"/>
                <a:ea typeface="TT Hoves"/>
                <a:cs typeface="TT Hoves"/>
                <a:sym typeface="TT Hoves"/>
              </a:rPr>
              <a:t>This $10 billion bond measure is aimed at funding repairs and upgrades for thousands of K-12 school and community college buildings across California. Under this plan, K-12 schools will receive $8.5 billion, while $1.5 billion will be allocated to community colleges. This measure would encourage much needed development in California and enhance our state's economic competitiveness.  </a:t>
            </a:r>
          </a:p>
          <a:p>
            <a:pPr algn="l">
              <a:lnSpc>
                <a:spcPts val="4199"/>
              </a:lnSpc>
              <a:spcBef>
                <a:spcPct val="0"/>
              </a:spcBef>
            </a:pPr>
            <a:endParaRPr lang="en-US" sz="2699">
              <a:solidFill>
                <a:srgbClr val="000000"/>
              </a:solidFill>
              <a:latin typeface="TT Hoves"/>
              <a:ea typeface="TT Hoves"/>
              <a:cs typeface="TT Hoves"/>
              <a:sym typeface="TT Hoves"/>
            </a:endParaRPr>
          </a:p>
          <a:p>
            <a:pPr algn="l">
              <a:lnSpc>
                <a:spcPts val="4199"/>
              </a:lnSpc>
              <a:spcBef>
                <a:spcPct val="0"/>
              </a:spcBef>
            </a:pPr>
            <a:endParaRPr lang="en-US" sz="2699">
              <a:solidFill>
                <a:srgbClr val="000000"/>
              </a:solidFill>
              <a:latin typeface="TT Hoves"/>
              <a:ea typeface="TT Hoves"/>
              <a:cs typeface="TT Hoves"/>
              <a:sym typeface="TT Hoves"/>
            </a:endParaRPr>
          </a:p>
        </p:txBody>
      </p:sp>
      <p:sp>
        <p:nvSpPr>
          <p:cNvPr id="8" name="TextBox 8"/>
          <p:cNvSpPr txBox="1"/>
          <p:nvPr/>
        </p:nvSpPr>
        <p:spPr>
          <a:xfrm>
            <a:off x="1770328" y="6594196"/>
            <a:ext cx="15675198" cy="4562475"/>
          </a:xfrm>
          <a:prstGeom prst="rect">
            <a:avLst/>
          </a:prstGeom>
        </p:spPr>
        <p:txBody>
          <a:bodyPr lIns="0" tIns="0" rIns="0" bIns="0" rtlCol="0" anchor="t">
            <a:spAutoFit/>
          </a:bodyPr>
          <a:lstStyle/>
          <a:p>
            <a:pPr algn="l">
              <a:lnSpc>
                <a:spcPts val="4200"/>
              </a:lnSpc>
              <a:spcBef>
                <a:spcPct val="0"/>
              </a:spcBef>
            </a:pPr>
            <a:r>
              <a:rPr lang="en-US" sz="3000" b="1">
                <a:solidFill>
                  <a:srgbClr val="000000"/>
                </a:solidFill>
                <a:latin typeface="TT Hoves Bold"/>
                <a:ea typeface="TT Hoves Bold"/>
                <a:cs typeface="TT Hoves Bold"/>
                <a:sym typeface="TT Hoves Bold"/>
              </a:rPr>
              <a:t>Proposition 34 - </a:t>
            </a:r>
            <a:r>
              <a:rPr lang="en-US" sz="3000" b="1">
                <a:solidFill>
                  <a:srgbClr val="00BF63"/>
                </a:solidFill>
                <a:latin typeface="TT Hoves Bold"/>
                <a:ea typeface="TT Hoves Bold"/>
                <a:cs typeface="TT Hoves Bold"/>
                <a:sym typeface="TT Hoves Bold"/>
              </a:rPr>
              <a:t>SUPPORT - </a:t>
            </a:r>
            <a:r>
              <a:rPr lang="en-US" sz="3000" b="1">
                <a:solidFill>
                  <a:srgbClr val="1B1A1E"/>
                </a:solidFill>
                <a:latin typeface="TT Hoves Bold"/>
                <a:ea typeface="TT Hoves Bold"/>
                <a:cs typeface="TT Hoves Bold"/>
                <a:sym typeface="TT Hoves Bold"/>
              </a:rPr>
              <a:t>Restricts Political Spending by Healthcare Foundations</a:t>
            </a:r>
          </a:p>
          <a:p>
            <a:pPr algn="l">
              <a:lnSpc>
                <a:spcPts val="4200"/>
              </a:lnSpc>
              <a:spcBef>
                <a:spcPct val="0"/>
              </a:spcBef>
            </a:pPr>
            <a:endParaRPr lang="en-US" sz="3000" b="1">
              <a:solidFill>
                <a:srgbClr val="1B1A1E"/>
              </a:solidFill>
              <a:latin typeface="TT Hoves Bold"/>
              <a:ea typeface="TT Hoves Bold"/>
              <a:cs typeface="TT Hoves Bold"/>
              <a:sym typeface="TT Hoves Bold"/>
            </a:endParaRPr>
          </a:p>
          <a:p>
            <a:pPr algn="l">
              <a:lnSpc>
                <a:spcPts val="3780"/>
              </a:lnSpc>
              <a:spcBef>
                <a:spcPct val="0"/>
              </a:spcBef>
            </a:pPr>
            <a:r>
              <a:rPr lang="en-US" sz="2700">
                <a:solidFill>
                  <a:srgbClr val="000000"/>
                </a:solidFill>
                <a:latin typeface="TT Hoves"/>
                <a:ea typeface="TT Hoves"/>
                <a:cs typeface="TT Hoves"/>
                <a:sym typeface="TT Hoves"/>
              </a:rPr>
              <a:t>This measure would mandate that specific healthcare providers allocate almost all funds from a federal prescription drug program towards patient care. It would forbid the AIDS Healthcare Foundation from using the organization’s coffers to advance a political agenda through the ballot, and ensure public tax dollars meant for patients are spent on patients. </a:t>
            </a:r>
          </a:p>
          <a:p>
            <a:pPr algn="l">
              <a:lnSpc>
                <a:spcPts val="4200"/>
              </a:lnSpc>
              <a:spcBef>
                <a:spcPct val="0"/>
              </a:spcBef>
            </a:pPr>
            <a:endParaRPr lang="en-US" sz="2700">
              <a:solidFill>
                <a:srgbClr val="000000"/>
              </a:solidFill>
              <a:latin typeface="TT Hoves"/>
              <a:ea typeface="TT Hoves"/>
              <a:cs typeface="TT Hoves"/>
              <a:sym typeface="TT Hoves"/>
            </a:endParaRPr>
          </a:p>
          <a:p>
            <a:pPr algn="l">
              <a:lnSpc>
                <a:spcPts val="4200"/>
              </a:lnSpc>
              <a:spcBef>
                <a:spcPct val="0"/>
              </a:spcBef>
            </a:pPr>
            <a:endParaRPr lang="en-US" sz="2700">
              <a:solidFill>
                <a:srgbClr val="000000"/>
              </a:solidFill>
              <a:latin typeface="TT Hoves"/>
              <a:ea typeface="TT Hoves"/>
              <a:cs typeface="TT Hoves"/>
              <a:sym typeface="TT Hoves"/>
            </a:endParaRPr>
          </a:p>
          <a:p>
            <a:pPr algn="l">
              <a:lnSpc>
                <a:spcPts val="4200"/>
              </a:lnSpc>
              <a:spcBef>
                <a:spcPct val="0"/>
              </a:spcBef>
            </a:pPr>
            <a:endParaRPr lang="en-US" sz="2700">
              <a:solidFill>
                <a:srgbClr val="000000"/>
              </a:solidFill>
              <a:latin typeface="TT Hoves"/>
              <a:ea typeface="TT Hoves"/>
              <a:cs typeface="TT Hoves"/>
              <a:sym typeface="TT Hoves"/>
            </a:endParaRPr>
          </a:p>
        </p:txBody>
      </p:sp>
      <p:sp>
        <p:nvSpPr>
          <p:cNvPr id="9" name="Freeform 9"/>
          <p:cNvSpPr/>
          <p:nvPr/>
        </p:nvSpPr>
        <p:spPr>
          <a:xfrm>
            <a:off x="737859" y="2897633"/>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a:off x="737859" y="6660871"/>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18296" y="198030"/>
            <a:ext cx="18054087" cy="10088970"/>
            <a:chOff x="0" y="0"/>
            <a:chExt cx="452149" cy="252670"/>
          </a:xfrm>
        </p:grpSpPr>
        <p:sp>
          <p:nvSpPr>
            <p:cNvPr id="3" name="Freeform 3"/>
            <p:cNvSpPr/>
            <p:nvPr/>
          </p:nvSpPr>
          <p:spPr>
            <a:xfrm>
              <a:off x="0" y="0"/>
              <a:ext cx="452149" cy="252670"/>
            </a:xfrm>
            <a:custGeom>
              <a:avLst/>
              <a:gdLst/>
              <a:ahLst/>
              <a:cxnLst/>
              <a:rect l="l" t="t" r="r" b="b"/>
              <a:pathLst>
                <a:path w="452149" h="252670">
                  <a:moveTo>
                    <a:pt x="203200" y="0"/>
                  </a:moveTo>
                  <a:lnTo>
                    <a:pt x="248949" y="0"/>
                  </a:lnTo>
                  <a:lnTo>
                    <a:pt x="452149" y="252670"/>
                  </a:lnTo>
                  <a:lnTo>
                    <a:pt x="0" y="252670"/>
                  </a:lnTo>
                  <a:lnTo>
                    <a:pt x="203200" y="0"/>
                  </a:lnTo>
                  <a:close/>
                </a:path>
              </a:pathLst>
            </a:custGeom>
            <a:solidFill>
              <a:srgbClr val="E4E4E4"/>
            </a:solidFill>
          </p:spPr>
        </p:sp>
        <p:sp>
          <p:nvSpPr>
            <p:cNvPr id="4" name="TextBox 4"/>
            <p:cNvSpPr txBox="1"/>
            <p:nvPr/>
          </p:nvSpPr>
          <p:spPr>
            <a:xfrm>
              <a:off x="127000" y="-38100"/>
              <a:ext cx="198149" cy="29077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rot="-10800000">
            <a:off x="-6004692" y="0"/>
            <a:ext cx="14753038" cy="3370693"/>
            <a:chOff x="0" y="0"/>
            <a:chExt cx="819809" cy="187305"/>
          </a:xfrm>
        </p:grpSpPr>
        <p:sp>
          <p:nvSpPr>
            <p:cNvPr id="6" name="Freeform 6"/>
            <p:cNvSpPr/>
            <p:nvPr/>
          </p:nvSpPr>
          <p:spPr>
            <a:xfrm>
              <a:off x="0" y="0"/>
              <a:ext cx="819809" cy="187305"/>
            </a:xfrm>
            <a:custGeom>
              <a:avLst/>
              <a:gdLst/>
              <a:ahLst/>
              <a:cxnLst/>
              <a:rect l="l" t="t" r="r" b="b"/>
              <a:pathLst>
                <a:path w="819809" h="187305">
                  <a:moveTo>
                    <a:pt x="203200" y="0"/>
                  </a:moveTo>
                  <a:lnTo>
                    <a:pt x="616609" y="0"/>
                  </a:lnTo>
                  <a:lnTo>
                    <a:pt x="819809" y="187305"/>
                  </a:lnTo>
                  <a:lnTo>
                    <a:pt x="0" y="187305"/>
                  </a:lnTo>
                  <a:lnTo>
                    <a:pt x="203200" y="0"/>
                  </a:lnTo>
                  <a:close/>
                </a:path>
              </a:pathLst>
            </a:custGeom>
            <a:solidFill>
              <a:srgbClr val="2F428E"/>
            </a:solidFill>
          </p:spPr>
        </p:sp>
        <p:sp>
          <p:nvSpPr>
            <p:cNvPr id="7" name="TextBox 7"/>
            <p:cNvSpPr txBox="1"/>
            <p:nvPr/>
          </p:nvSpPr>
          <p:spPr>
            <a:xfrm>
              <a:off x="127000" y="-38100"/>
              <a:ext cx="565809"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3814230" y="9194324"/>
            <a:ext cx="5765006" cy="1156653"/>
            <a:chOff x="0" y="0"/>
            <a:chExt cx="7686674" cy="1542204"/>
          </a:xfrm>
        </p:grpSpPr>
        <p:grpSp>
          <p:nvGrpSpPr>
            <p:cNvPr id="9" name="Group 9"/>
            <p:cNvGrpSpPr/>
            <p:nvPr/>
          </p:nvGrpSpPr>
          <p:grpSpPr>
            <a:xfrm>
              <a:off x="0" y="0"/>
              <a:ext cx="7686674" cy="1542204"/>
              <a:chOff x="0" y="0"/>
              <a:chExt cx="1049690" cy="210603"/>
            </a:xfrm>
          </p:grpSpPr>
          <p:sp>
            <p:nvSpPr>
              <p:cNvPr id="10" name="Freeform 10"/>
              <p:cNvSpPr/>
              <p:nvPr/>
            </p:nvSpPr>
            <p:spPr>
              <a:xfrm>
                <a:off x="0" y="0"/>
                <a:ext cx="1049690" cy="210603"/>
              </a:xfrm>
              <a:custGeom>
                <a:avLst/>
                <a:gdLst/>
                <a:ahLst/>
                <a:cxnLst/>
                <a:rect l="l" t="t" r="r" b="b"/>
                <a:pathLst>
                  <a:path w="1049690" h="210603">
                    <a:moveTo>
                      <a:pt x="203200" y="0"/>
                    </a:moveTo>
                    <a:lnTo>
                      <a:pt x="846490" y="0"/>
                    </a:lnTo>
                    <a:lnTo>
                      <a:pt x="1049690" y="210603"/>
                    </a:lnTo>
                    <a:lnTo>
                      <a:pt x="0" y="210603"/>
                    </a:lnTo>
                    <a:lnTo>
                      <a:pt x="203200" y="0"/>
                    </a:lnTo>
                    <a:close/>
                  </a:path>
                </a:pathLst>
              </a:custGeom>
              <a:solidFill>
                <a:srgbClr val="2F428E"/>
              </a:solidFill>
            </p:spPr>
          </p:sp>
          <p:sp>
            <p:nvSpPr>
              <p:cNvPr id="11" name="TextBox 11"/>
              <p:cNvSpPr txBox="1"/>
              <p:nvPr/>
            </p:nvSpPr>
            <p:spPr>
              <a:xfrm>
                <a:off x="127000" y="-38100"/>
                <a:ext cx="795690" cy="248703"/>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1942883" y="475615"/>
              <a:ext cx="2698286" cy="562399"/>
            </a:xfrm>
            <a:prstGeom prst="rect">
              <a:avLst/>
            </a:prstGeom>
          </p:spPr>
          <p:txBody>
            <a:bodyPr lIns="0" tIns="0" rIns="0" bIns="0" rtlCol="0" anchor="t">
              <a:spAutoFit/>
            </a:bodyPr>
            <a:lstStyle/>
            <a:p>
              <a:pPr marL="0" lvl="0" indent="0" algn="r">
                <a:lnSpc>
                  <a:spcPts val="3379"/>
                </a:lnSpc>
                <a:spcBef>
                  <a:spcPct val="0"/>
                </a:spcBef>
              </a:pPr>
              <a:r>
                <a:rPr lang="en-US" sz="2599" b="1">
                  <a:solidFill>
                    <a:srgbClr val="FFFFFF"/>
                  </a:solidFill>
                  <a:latin typeface="Helios Bold"/>
                  <a:ea typeface="Helios Bold"/>
                  <a:cs typeface="Helios Bold"/>
                  <a:sym typeface="Helios Bold"/>
                </a:rPr>
                <a:t>CBPA.COM</a:t>
              </a:r>
            </a:p>
          </p:txBody>
        </p:sp>
      </p:grpSp>
      <p:sp>
        <p:nvSpPr>
          <p:cNvPr id="13" name="Freeform 13"/>
          <p:cNvSpPr/>
          <p:nvPr/>
        </p:nvSpPr>
        <p:spPr>
          <a:xfrm>
            <a:off x="8598614" y="1028700"/>
            <a:ext cx="9689386" cy="5928003"/>
          </a:xfrm>
          <a:custGeom>
            <a:avLst/>
            <a:gdLst/>
            <a:ahLst/>
            <a:cxnLst/>
            <a:rect l="l" t="t" r="r" b="b"/>
            <a:pathLst>
              <a:path w="9689386" h="5928003">
                <a:moveTo>
                  <a:pt x="0" y="0"/>
                </a:moveTo>
                <a:lnTo>
                  <a:pt x="9689386" y="0"/>
                </a:lnTo>
                <a:lnTo>
                  <a:pt x="9689386" y="5928003"/>
                </a:lnTo>
                <a:lnTo>
                  <a:pt x="0" y="5928003"/>
                </a:lnTo>
                <a:lnTo>
                  <a:pt x="0" y="0"/>
                </a:lnTo>
                <a:close/>
              </a:path>
            </a:pathLst>
          </a:custGeom>
          <a:blipFill>
            <a:blip r:embed="rId2"/>
            <a:stretch>
              <a:fillRect/>
            </a:stretch>
          </a:blipFill>
        </p:spPr>
      </p:sp>
      <p:sp>
        <p:nvSpPr>
          <p:cNvPr id="14" name="TextBox 14"/>
          <p:cNvSpPr txBox="1"/>
          <p:nvPr/>
        </p:nvSpPr>
        <p:spPr>
          <a:xfrm>
            <a:off x="633046" y="408996"/>
            <a:ext cx="8115300" cy="2552700"/>
          </a:xfrm>
          <a:prstGeom prst="rect">
            <a:avLst/>
          </a:prstGeom>
        </p:spPr>
        <p:txBody>
          <a:bodyPr lIns="0" tIns="0" rIns="0" bIns="0" rtlCol="0" anchor="t">
            <a:spAutoFit/>
          </a:bodyPr>
          <a:lstStyle/>
          <a:p>
            <a:pPr algn="l">
              <a:lnSpc>
                <a:spcPts val="10080"/>
              </a:lnSpc>
            </a:pPr>
            <a:r>
              <a:rPr lang="en-US" sz="8400" b="1" dirty="0">
                <a:solidFill>
                  <a:srgbClr val="FFFFFF"/>
                </a:solidFill>
                <a:latin typeface="TT Hoves Bold"/>
                <a:ea typeface="TT Hoves Bold"/>
                <a:cs typeface="TT Hoves Bold"/>
                <a:sym typeface="TT Hoves Bold"/>
              </a:rPr>
              <a:t>ABOUT </a:t>
            </a:r>
          </a:p>
          <a:p>
            <a:pPr algn="l">
              <a:lnSpc>
                <a:spcPts val="10080"/>
              </a:lnSpc>
            </a:pPr>
            <a:r>
              <a:rPr lang="en-US" sz="8400" b="1" dirty="0">
                <a:solidFill>
                  <a:srgbClr val="FFFFFF"/>
                </a:solidFill>
                <a:latin typeface="TT Hoves Bold"/>
                <a:ea typeface="TT Hoves Bold"/>
                <a:cs typeface="TT Hoves Bold"/>
                <a:sym typeface="TT Hoves Bold"/>
              </a:rPr>
              <a:t>CBPA</a:t>
            </a:r>
          </a:p>
        </p:txBody>
      </p:sp>
      <p:sp>
        <p:nvSpPr>
          <p:cNvPr id="15" name="TextBox 15"/>
          <p:cNvSpPr txBox="1"/>
          <p:nvPr/>
        </p:nvSpPr>
        <p:spPr>
          <a:xfrm>
            <a:off x="633046" y="4457978"/>
            <a:ext cx="5502705" cy="4930776"/>
          </a:xfrm>
          <a:prstGeom prst="rect">
            <a:avLst/>
          </a:prstGeom>
        </p:spPr>
        <p:txBody>
          <a:bodyPr lIns="0" tIns="0" rIns="0" bIns="0" rtlCol="0" anchor="t">
            <a:spAutoFit/>
          </a:bodyPr>
          <a:lstStyle/>
          <a:p>
            <a:pPr algn="l">
              <a:lnSpc>
                <a:spcPts val="4899"/>
              </a:lnSpc>
            </a:pPr>
            <a:r>
              <a:rPr lang="en-US" sz="3499" dirty="0">
                <a:solidFill>
                  <a:srgbClr val="000000"/>
                </a:solidFill>
                <a:latin typeface="TT Hoves"/>
                <a:ea typeface="TT Hoves"/>
                <a:cs typeface="TT Hoves"/>
                <a:sym typeface="TT Hoves"/>
              </a:rPr>
              <a:t>CBPA is the voice of the office, industrial, and retail real estate industry in California - Protecting the interests of over 10,000 members in front of the Legislature and regulatory agencies for over 50 years.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9509" y="-402362"/>
            <a:ext cx="12662509" cy="2504459"/>
          </a:xfrm>
          <a:custGeom>
            <a:avLst/>
            <a:gdLst/>
            <a:ahLst/>
            <a:cxnLst/>
            <a:rect l="l" t="t" r="r" b="b"/>
            <a:pathLst>
              <a:path w="12662509" h="2504459">
                <a:moveTo>
                  <a:pt x="0" y="0"/>
                </a:moveTo>
                <a:lnTo>
                  <a:pt x="12662509" y="0"/>
                </a:lnTo>
                <a:lnTo>
                  <a:pt x="12662509" y="2504458"/>
                </a:lnTo>
                <a:lnTo>
                  <a:pt x="0" y="2504458"/>
                </a:lnTo>
                <a:lnTo>
                  <a:pt x="0" y="0"/>
                </a:lnTo>
                <a:close/>
              </a:path>
            </a:pathLst>
          </a:custGeom>
          <a:blipFill>
            <a:blip r:embed="rId2"/>
            <a:stretch>
              <a:fillRect t="-95509" b="-141345"/>
            </a:stretch>
          </a:blipFill>
        </p:spPr>
      </p:sp>
      <p:grpSp>
        <p:nvGrpSpPr>
          <p:cNvPr id="3" name="Group 3"/>
          <p:cNvGrpSpPr/>
          <p:nvPr/>
        </p:nvGrpSpPr>
        <p:grpSpPr>
          <a:xfrm rot="-10800000">
            <a:off x="-6258005" y="-88241"/>
            <a:ext cx="20859912" cy="2420918"/>
            <a:chOff x="0" y="0"/>
            <a:chExt cx="1678015" cy="194744"/>
          </a:xfrm>
        </p:grpSpPr>
        <p:sp>
          <p:nvSpPr>
            <p:cNvPr id="4" name="Freeform 4"/>
            <p:cNvSpPr/>
            <p:nvPr/>
          </p:nvSpPr>
          <p:spPr>
            <a:xfrm>
              <a:off x="0" y="0"/>
              <a:ext cx="1678015" cy="194744"/>
            </a:xfrm>
            <a:custGeom>
              <a:avLst/>
              <a:gdLst/>
              <a:ahLst/>
              <a:cxnLst/>
              <a:rect l="l" t="t" r="r" b="b"/>
              <a:pathLst>
                <a:path w="1678015" h="194744">
                  <a:moveTo>
                    <a:pt x="203200" y="0"/>
                  </a:moveTo>
                  <a:lnTo>
                    <a:pt x="1474815" y="0"/>
                  </a:lnTo>
                  <a:lnTo>
                    <a:pt x="1678015" y="194744"/>
                  </a:lnTo>
                  <a:lnTo>
                    <a:pt x="0" y="194744"/>
                  </a:lnTo>
                  <a:lnTo>
                    <a:pt x="203200" y="0"/>
                  </a:lnTo>
                  <a:close/>
                </a:path>
              </a:pathLst>
            </a:custGeom>
            <a:solidFill>
              <a:srgbClr val="2F428E"/>
            </a:solidFill>
          </p:spPr>
        </p:sp>
        <p:sp>
          <p:nvSpPr>
            <p:cNvPr id="5" name="TextBox 5"/>
            <p:cNvSpPr txBox="1"/>
            <p:nvPr/>
          </p:nvSpPr>
          <p:spPr>
            <a:xfrm>
              <a:off x="127000" y="-38100"/>
              <a:ext cx="1424015" cy="232844"/>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5458" y="607868"/>
            <a:ext cx="13421295" cy="1028700"/>
          </a:xfrm>
          <a:prstGeom prst="rect">
            <a:avLst/>
          </a:prstGeom>
        </p:spPr>
        <p:txBody>
          <a:bodyPr lIns="0" tIns="0" rIns="0" bIns="0" rtlCol="0" anchor="t">
            <a:spAutoFit/>
          </a:bodyPr>
          <a:lstStyle/>
          <a:p>
            <a:pPr algn="ctr">
              <a:lnSpc>
                <a:spcPts val="8160"/>
              </a:lnSpc>
            </a:pPr>
            <a:r>
              <a:rPr lang="en-US" sz="6800" b="1">
                <a:solidFill>
                  <a:srgbClr val="FFFFFF"/>
                </a:solidFill>
                <a:latin typeface="TT Hoves Bold"/>
                <a:ea typeface="TT Hoves Bold"/>
                <a:cs typeface="TT Hoves Bold"/>
                <a:sym typeface="TT Hoves Bold"/>
              </a:rPr>
              <a:t>OPPOSED MEASURES</a:t>
            </a:r>
          </a:p>
        </p:txBody>
      </p:sp>
      <p:sp>
        <p:nvSpPr>
          <p:cNvPr id="7" name="Freeform 7"/>
          <p:cNvSpPr/>
          <p:nvPr/>
        </p:nvSpPr>
        <p:spPr>
          <a:xfrm>
            <a:off x="447018" y="3530673"/>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447018" y="6316525"/>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1596384" y="3129260"/>
            <a:ext cx="14236693" cy="5464873"/>
          </a:xfrm>
          <a:prstGeom prst="rect">
            <a:avLst/>
          </a:prstGeom>
        </p:spPr>
        <p:txBody>
          <a:bodyPr lIns="0" tIns="0" rIns="0" bIns="0" rtlCol="0" anchor="t">
            <a:spAutoFit/>
          </a:bodyPr>
          <a:lstStyle/>
          <a:p>
            <a:pPr algn="l">
              <a:lnSpc>
                <a:spcPts val="4293"/>
              </a:lnSpc>
            </a:pPr>
            <a:r>
              <a:rPr lang="en-US" sz="2700" b="1">
                <a:solidFill>
                  <a:srgbClr val="000000"/>
                </a:solidFill>
                <a:latin typeface="TT Hoves Bold"/>
                <a:ea typeface="TT Hoves Bold"/>
                <a:cs typeface="TT Hoves Bold"/>
                <a:sym typeface="TT Hoves Bold"/>
              </a:rPr>
              <a:t>Proposition 32 - </a:t>
            </a:r>
            <a:r>
              <a:rPr lang="en-US" sz="2700" b="1">
                <a:solidFill>
                  <a:srgbClr val="E8223B"/>
                </a:solidFill>
                <a:latin typeface="TT Hoves Bold"/>
                <a:ea typeface="TT Hoves Bold"/>
                <a:cs typeface="TT Hoves Bold"/>
                <a:sym typeface="TT Hoves Bold"/>
              </a:rPr>
              <a:t>OPPOSE</a:t>
            </a:r>
            <a:r>
              <a:rPr lang="en-US" sz="2700" b="1">
                <a:solidFill>
                  <a:srgbClr val="000000"/>
                </a:solidFill>
                <a:latin typeface="TT Hoves Bold"/>
                <a:ea typeface="TT Hoves Bold"/>
                <a:cs typeface="TT Hoves Bold"/>
                <a:sym typeface="TT Hoves Bold"/>
              </a:rPr>
              <a:t> - $18/hr Minimum Wage</a:t>
            </a:r>
          </a:p>
          <a:p>
            <a:pPr algn="l">
              <a:lnSpc>
                <a:spcPts val="3816"/>
              </a:lnSpc>
            </a:pPr>
            <a:r>
              <a:rPr lang="en-US" sz="2400">
                <a:solidFill>
                  <a:srgbClr val="000000"/>
                </a:solidFill>
                <a:latin typeface="TT Hoves"/>
                <a:ea typeface="TT Hoves"/>
                <a:cs typeface="TT Hoves"/>
                <a:sym typeface="TT Hoves"/>
              </a:rPr>
              <a:t>This measure would raise the state minimum wage from $16 to $18. California's minimum wage has rapidly increased over the last several years, and higher minimum wages have been established for fast food and health care workers. Another increase would further threaten the economic competitiveness of our state and drive businesses out of California. </a:t>
            </a:r>
          </a:p>
          <a:p>
            <a:pPr algn="l">
              <a:lnSpc>
                <a:spcPts val="4770"/>
              </a:lnSpc>
            </a:pPr>
            <a:endParaRPr lang="en-US" sz="2400">
              <a:solidFill>
                <a:srgbClr val="000000"/>
              </a:solidFill>
              <a:latin typeface="TT Hoves"/>
              <a:ea typeface="TT Hoves"/>
              <a:cs typeface="TT Hoves"/>
              <a:sym typeface="TT Hoves"/>
            </a:endParaRPr>
          </a:p>
          <a:p>
            <a:pPr algn="l">
              <a:lnSpc>
                <a:spcPts val="4293"/>
              </a:lnSpc>
            </a:pPr>
            <a:r>
              <a:rPr lang="en-US" sz="2700" b="1">
                <a:solidFill>
                  <a:srgbClr val="000000"/>
                </a:solidFill>
                <a:latin typeface="TT Hoves Bold"/>
                <a:ea typeface="TT Hoves Bold"/>
                <a:cs typeface="TT Hoves Bold"/>
                <a:sym typeface="TT Hoves Bold"/>
              </a:rPr>
              <a:t>Proposition 33 - </a:t>
            </a:r>
            <a:r>
              <a:rPr lang="en-US" sz="2700" b="1">
                <a:solidFill>
                  <a:srgbClr val="E8223B"/>
                </a:solidFill>
                <a:latin typeface="TT Hoves Bold"/>
                <a:ea typeface="TT Hoves Bold"/>
                <a:cs typeface="TT Hoves Bold"/>
                <a:sym typeface="TT Hoves Bold"/>
              </a:rPr>
              <a:t>OPPOSE</a:t>
            </a:r>
            <a:r>
              <a:rPr lang="en-US" sz="2700" b="1">
                <a:solidFill>
                  <a:srgbClr val="000000"/>
                </a:solidFill>
                <a:latin typeface="TT Hoves Bold"/>
                <a:ea typeface="TT Hoves Bold"/>
                <a:cs typeface="TT Hoves Bold"/>
                <a:sym typeface="TT Hoves Bold"/>
              </a:rPr>
              <a:t> - Rent Control</a:t>
            </a:r>
          </a:p>
          <a:p>
            <a:pPr algn="l">
              <a:lnSpc>
                <a:spcPts val="3816"/>
              </a:lnSpc>
            </a:pPr>
            <a:r>
              <a:rPr lang="en-US" sz="2400">
                <a:solidFill>
                  <a:srgbClr val="000000"/>
                </a:solidFill>
                <a:latin typeface="TT Hoves"/>
                <a:ea typeface="TT Hoves"/>
                <a:cs typeface="TT Hoves"/>
                <a:sym typeface="TT Hoves"/>
              </a:rPr>
              <a:t>This measure would permit local governments to enforce rent controls. It would repeal the Costa-Hawkins Rental Housing Act that generally prohibits cities and counties from imposing rent limits on properties occupied after February 1, 1995. Proposition 33 would have an adverse impact on property values and the economic competitiveness of California.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14876417" y="-1001867"/>
            <a:ext cx="7681766" cy="3540443"/>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850344" y="4100969"/>
            <a:ext cx="445311" cy="377401"/>
          </a:xfrm>
          <a:custGeom>
            <a:avLst/>
            <a:gdLst/>
            <a:ahLst/>
            <a:cxnLst/>
            <a:rect l="l" t="t" r="r" b="b"/>
            <a:pathLst>
              <a:path w="445311" h="377401">
                <a:moveTo>
                  <a:pt x="0" y="0"/>
                </a:moveTo>
                <a:lnTo>
                  <a:pt x="445311" y="0"/>
                </a:lnTo>
                <a:lnTo>
                  <a:pt x="445311" y="377402"/>
                </a:lnTo>
                <a:lnTo>
                  <a:pt x="0" y="377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2483260" y="899864"/>
            <a:ext cx="5975789" cy="2273876"/>
          </a:xfrm>
          <a:custGeom>
            <a:avLst/>
            <a:gdLst/>
            <a:ahLst/>
            <a:cxnLst/>
            <a:rect l="l" t="t" r="r" b="b"/>
            <a:pathLst>
              <a:path w="5975789" h="2273876">
                <a:moveTo>
                  <a:pt x="0" y="0"/>
                </a:moveTo>
                <a:lnTo>
                  <a:pt x="5975789" y="0"/>
                </a:lnTo>
                <a:lnTo>
                  <a:pt x="5975789" y="2273876"/>
                </a:lnTo>
                <a:lnTo>
                  <a:pt x="0" y="2273876"/>
                </a:lnTo>
                <a:lnTo>
                  <a:pt x="0" y="0"/>
                </a:lnTo>
                <a:close/>
              </a:path>
            </a:pathLst>
          </a:custGeom>
          <a:blipFill>
            <a:blip r:embed="rId4"/>
            <a:stretch>
              <a:fillRect/>
            </a:stretch>
          </a:blipFill>
        </p:spPr>
      </p:sp>
      <p:sp>
        <p:nvSpPr>
          <p:cNvPr id="7" name="TextBox 7"/>
          <p:cNvSpPr txBox="1"/>
          <p:nvPr/>
        </p:nvSpPr>
        <p:spPr>
          <a:xfrm>
            <a:off x="2805235" y="3730624"/>
            <a:ext cx="14776040" cy="6118226"/>
          </a:xfrm>
          <a:prstGeom prst="rect">
            <a:avLst/>
          </a:prstGeom>
        </p:spPr>
        <p:txBody>
          <a:bodyPr lIns="0" tIns="0" rIns="0" bIns="0" rtlCol="0" anchor="t">
            <a:spAutoFit/>
          </a:bodyPr>
          <a:lstStyle/>
          <a:p>
            <a:pPr algn="l">
              <a:lnSpc>
                <a:spcPts val="3499"/>
              </a:lnSpc>
            </a:pPr>
            <a:r>
              <a:rPr lang="en-US" sz="2499" b="1">
                <a:solidFill>
                  <a:srgbClr val="2A2E3A"/>
                </a:solidFill>
                <a:latin typeface="TT Hoves Bold"/>
                <a:ea typeface="TT Hoves Bold"/>
                <a:cs typeface="TT Hoves Bold"/>
                <a:sym typeface="TT Hoves Bold"/>
              </a:rPr>
              <a:t>Gives voters the final say on all new and higher taxes</a:t>
            </a:r>
          </a:p>
          <a:p>
            <a:pPr algn="l">
              <a:lnSpc>
                <a:spcPts val="3499"/>
              </a:lnSpc>
            </a:pPr>
            <a:r>
              <a:rPr lang="en-US" sz="2499">
                <a:solidFill>
                  <a:srgbClr val="2A2E3A"/>
                </a:solidFill>
                <a:latin typeface="TT Hoves"/>
                <a:ea typeface="TT Hoves"/>
                <a:cs typeface="TT Hoves"/>
                <a:sym typeface="TT Hoves"/>
              </a:rPr>
              <a:t>Requires all new taxes passed by the Legislature to be approved by voters and restores two-thirds voter approval for all new local special tax increases.</a:t>
            </a:r>
          </a:p>
          <a:p>
            <a:pPr algn="l">
              <a:lnSpc>
                <a:spcPts val="3499"/>
              </a:lnSpc>
            </a:pPr>
            <a:r>
              <a:rPr lang="en-US" sz="2499">
                <a:solidFill>
                  <a:srgbClr val="2A2E3A"/>
                </a:solidFill>
                <a:latin typeface="TT Hoves"/>
                <a:ea typeface="TT Hoves"/>
                <a:cs typeface="TT Hoves"/>
                <a:sym typeface="TT Hoves"/>
              </a:rPr>
              <a:t> </a:t>
            </a:r>
          </a:p>
          <a:p>
            <a:pPr algn="l">
              <a:lnSpc>
                <a:spcPts val="3499"/>
              </a:lnSpc>
            </a:pPr>
            <a:r>
              <a:rPr lang="en-US" sz="2499" b="1">
                <a:solidFill>
                  <a:srgbClr val="2A2E3A"/>
                </a:solidFill>
                <a:latin typeface="TT Hoves Bold"/>
                <a:ea typeface="TT Hoves Bold"/>
                <a:cs typeface="TT Hoves Bold"/>
                <a:sym typeface="TT Hoves Bold"/>
              </a:rPr>
              <a:t>Eliminates all “hidden taxes”</a:t>
            </a:r>
          </a:p>
          <a:p>
            <a:pPr algn="l">
              <a:lnSpc>
                <a:spcPts val="3499"/>
              </a:lnSpc>
            </a:pPr>
            <a:r>
              <a:rPr lang="en-US" sz="2499">
                <a:solidFill>
                  <a:srgbClr val="2A2E3A"/>
                </a:solidFill>
                <a:latin typeface="TT Hoves"/>
                <a:ea typeface="TT Hoves"/>
                <a:cs typeface="TT Hoves"/>
                <a:sym typeface="TT Hoves"/>
              </a:rPr>
              <a:t>Clearly defines what is a tax or fee — addressing recent court decisions that overturned decades of established taxpayer protection,</a:t>
            </a:r>
          </a:p>
          <a:p>
            <a:pPr algn="l">
              <a:lnSpc>
                <a:spcPts val="3499"/>
              </a:lnSpc>
            </a:pPr>
            <a:r>
              <a:rPr lang="en-US" sz="2499">
                <a:solidFill>
                  <a:srgbClr val="2A2E3A"/>
                </a:solidFill>
                <a:latin typeface="TT Hoves"/>
                <a:ea typeface="TT Hoves"/>
                <a:cs typeface="TT Hoves"/>
                <a:sym typeface="TT Hoves"/>
              </a:rPr>
              <a:t> </a:t>
            </a:r>
          </a:p>
          <a:p>
            <a:pPr algn="l">
              <a:lnSpc>
                <a:spcPts val="3499"/>
              </a:lnSpc>
            </a:pPr>
            <a:r>
              <a:rPr lang="en-US" sz="2499" b="1">
                <a:solidFill>
                  <a:srgbClr val="2A2E3A"/>
                </a:solidFill>
                <a:latin typeface="TT Hoves Bold"/>
                <a:ea typeface="TT Hoves Bold"/>
                <a:cs typeface="TT Hoves Bold"/>
                <a:sym typeface="TT Hoves Bold"/>
              </a:rPr>
              <a:t>Requires truthful descriptions of new tax proposals </a:t>
            </a:r>
          </a:p>
          <a:p>
            <a:pPr algn="l">
              <a:lnSpc>
                <a:spcPts val="3499"/>
              </a:lnSpc>
            </a:pPr>
            <a:r>
              <a:rPr lang="en-US" sz="2499">
                <a:solidFill>
                  <a:srgbClr val="2A2E3A"/>
                </a:solidFill>
                <a:latin typeface="TT Hoves"/>
                <a:ea typeface="TT Hoves"/>
                <a:cs typeface="TT Hoves"/>
                <a:sym typeface="TT Hoves"/>
              </a:rPr>
              <a:t>Holds politicians accountable by requiring they clearly identify how revenue will be spent before any tax or fee is enacted and ensures it is not diverted to other purposes. </a:t>
            </a:r>
          </a:p>
          <a:p>
            <a:pPr algn="l">
              <a:lnSpc>
                <a:spcPts val="3499"/>
              </a:lnSpc>
            </a:pPr>
            <a:endParaRPr lang="en-US" sz="2499">
              <a:solidFill>
                <a:srgbClr val="2A2E3A"/>
              </a:solidFill>
              <a:latin typeface="TT Hoves"/>
              <a:ea typeface="TT Hoves"/>
              <a:cs typeface="TT Hoves"/>
              <a:sym typeface="TT Hoves"/>
            </a:endParaRPr>
          </a:p>
          <a:p>
            <a:pPr algn="l">
              <a:lnSpc>
                <a:spcPts val="3499"/>
              </a:lnSpc>
            </a:pPr>
            <a:r>
              <a:rPr lang="en-US" sz="2499" b="1">
                <a:solidFill>
                  <a:srgbClr val="2A2E3A"/>
                </a:solidFill>
                <a:latin typeface="TT Hoves Bold"/>
                <a:ea typeface="TT Hoves Bold"/>
                <a:cs typeface="TT Hoves Bold"/>
                <a:sym typeface="TT Hoves Bold"/>
              </a:rPr>
              <a:t> ACA 13 - Measure to derail TPA - removed from 2024 ballot </a:t>
            </a:r>
          </a:p>
          <a:p>
            <a:pPr algn="l">
              <a:lnSpc>
                <a:spcPts val="3499"/>
              </a:lnSpc>
            </a:pPr>
            <a:endParaRPr lang="en-US" sz="2499" b="1">
              <a:solidFill>
                <a:srgbClr val="2A2E3A"/>
              </a:solidFill>
              <a:latin typeface="TT Hoves Bold"/>
              <a:ea typeface="TT Hoves Bold"/>
              <a:cs typeface="TT Hoves Bold"/>
              <a:sym typeface="TT Hoves Bold"/>
            </a:endParaRPr>
          </a:p>
        </p:txBody>
      </p:sp>
      <p:sp>
        <p:nvSpPr>
          <p:cNvPr id="8" name="TextBox 8"/>
          <p:cNvSpPr txBox="1"/>
          <p:nvPr/>
        </p:nvSpPr>
        <p:spPr>
          <a:xfrm>
            <a:off x="8825452" y="889863"/>
            <a:ext cx="8981990" cy="2168337"/>
          </a:xfrm>
          <a:prstGeom prst="rect">
            <a:avLst/>
          </a:prstGeom>
        </p:spPr>
        <p:txBody>
          <a:bodyPr lIns="0" tIns="0" rIns="0" bIns="0" rtlCol="0" anchor="t">
            <a:spAutoFit/>
          </a:bodyPr>
          <a:lstStyle/>
          <a:p>
            <a:pPr algn="l">
              <a:lnSpc>
                <a:spcPts val="5727"/>
              </a:lnSpc>
            </a:pPr>
            <a:r>
              <a:rPr lang="en-US" sz="3199" b="1" i="1">
                <a:solidFill>
                  <a:srgbClr val="2F428E"/>
                </a:solidFill>
                <a:latin typeface="TT Hoves Bold Italics"/>
                <a:ea typeface="TT Hoves Bold Italics"/>
                <a:cs typeface="TT Hoves Bold Italics"/>
                <a:sym typeface="TT Hoves Bold Italics"/>
              </a:rPr>
              <a:t>CBPA Serves as Co-Chair</a:t>
            </a:r>
          </a:p>
          <a:p>
            <a:pPr algn="l">
              <a:lnSpc>
                <a:spcPts val="5727"/>
              </a:lnSpc>
            </a:pPr>
            <a:r>
              <a:rPr lang="en-US" sz="3199" b="1" i="1">
                <a:solidFill>
                  <a:srgbClr val="2F428E"/>
                </a:solidFill>
                <a:latin typeface="TT Hoves Bold Italics"/>
                <a:ea typeface="TT Hoves Bold Italics"/>
                <a:cs typeface="TT Hoves Bold Italics"/>
                <a:sym typeface="TT Hoves Bold Italics"/>
              </a:rPr>
              <a:t>Restores Protections under Prop 13 </a:t>
            </a:r>
          </a:p>
          <a:p>
            <a:pPr algn="l">
              <a:lnSpc>
                <a:spcPts val="6264"/>
              </a:lnSpc>
            </a:pPr>
            <a:r>
              <a:rPr lang="en-US" sz="3499" b="1" i="1">
                <a:solidFill>
                  <a:srgbClr val="E8223B"/>
                </a:solidFill>
                <a:latin typeface="TT Hoves Bold Italics"/>
                <a:ea typeface="TT Hoves Bold Italics"/>
                <a:cs typeface="TT Hoves Bold Italics"/>
                <a:sym typeface="TT Hoves Bold Italics"/>
              </a:rPr>
              <a:t>Removed from ballot by Supreme Court</a:t>
            </a:r>
          </a:p>
        </p:txBody>
      </p:sp>
      <p:grpSp>
        <p:nvGrpSpPr>
          <p:cNvPr id="9" name="Group 9"/>
          <p:cNvGrpSpPr/>
          <p:nvPr/>
        </p:nvGrpSpPr>
        <p:grpSpPr>
          <a:xfrm rot="-8100000">
            <a:off x="-3840883" y="8791777"/>
            <a:ext cx="7681766" cy="3540443"/>
            <a:chOff x="0" y="0"/>
            <a:chExt cx="406400" cy="187305"/>
          </a:xfrm>
        </p:grpSpPr>
        <p:sp>
          <p:nvSpPr>
            <p:cNvPr id="10" name="Freeform 10"/>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11" name="TextBox 11"/>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rot="-2700000">
            <a:off x="-4134621" y="-1770221"/>
            <a:ext cx="7681766" cy="3540443"/>
            <a:chOff x="0" y="0"/>
            <a:chExt cx="406400" cy="187305"/>
          </a:xfrm>
        </p:grpSpPr>
        <p:sp>
          <p:nvSpPr>
            <p:cNvPr id="13" name="Freeform 1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14" name="TextBox 1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rot="8374927">
            <a:off x="14447117" y="9100402"/>
            <a:ext cx="7681766" cy="3540443"/>
            <a:chOff x="0" y="0"/>
            <a:chExt cx="406400" cy="187305"/>
          </a:xfrm>
        </p:grpSpPr>
        <p:sp>
          <p:nvSpPr>
            <p:cNvPr id="16" name="Freeform 16"/>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17" name="TextBox 17"/>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8" name="Freeform 18"/>
          <p:cNvSpPr/>
          <p:nvPr/>
        </p:nvSpPr>
        <p:spPr>
          <a:xfrm>
            <a:off x="1850344" y="5982328"/>
            <a:ext cx="445311" cy="377401"/>
          </a:xfrm>
          <a:custGeom>
            <a:avLst/>
            <a:gdLst/>
            <a:ahLst/>
            <a:cxnLst/>
            <a:rect l="l" t="t" r="r" b="b"/>
            <a:pathLst>
              <a:path w="445311" h="377401">
                <a:moveTo>
                  <a:pt x="0" y="0"/>
                </a:moveTo>
                <a:lnTo>
                  <a:pt x="445311" y="0"/>
                </a:lnTo>
                <a:lnTo>
                  <a:pt x="445311" y="377402"/>
                </a:lnTo>
                <a:lnTo>
                  <a:pt x="0" y="377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Freeform 19"/>
          <p:cNvSpPr/>
          <p:nvPr/>
        </p:nvSpPr>
        <p:spPr>
          <a:xfrm>
            <a:off x="1850344" y="7717578"/>
            <a:ext cx="445311" cy="377401"/>
          </a:xfrm>
          <a:custGeom>
            <a:avLst/>
            <a:gdLst/>
            <a:ahLst/>
            <a:cxnLst/>
            <a:rect l="l" t="t" r="r" b="b"/>
            <a:pathLst>
              <a:path w="445311" h="377401">
                <a:moveTo>
                  <a:pt x="0" y="0"/>
                </a:moveTo>
                <a:lnTo>
                  <a:pt x="445311" y="0"/>
                </a:lnTo>
                <a:lnTo>
                  <a:pt x="445311" y="377401"/>
                </a:lnTo>
                <a:lnTo>
                  <a:pt x="0" y="3774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1850344" y="9060074"/>
            <a:ext cx="445311" cy="377401"/>
          </a:xfrm>
          <a:custGeom>
            <a:avLst/>
            <a:gdLst/>
            <a:ahLst/>
            <a:cxnLst/>
            <a:rect l="l" t="t" r="r" b="b"/>
            <a:pathLst>
              <a:path w="445311" h="377401">
                <a:moveTo>
                  <a:pt x="0" y="0"/>
                </a:moveTo>
                <a:lnTo>
                  <a:pt x="445311" y="0"/>
                </a:lnTo>
                <a:lnTo>
                  <a:pt x="445311" y="377402"/>
                </a:lnTo>
                <a:lnTo>
                  <a:pt x="0" y="377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a:t>
              </a:r>
            </a:p>
          </p:txBody>
        </p:sp>
      </p:grpSp>
      <p:grpSp>
        <p:nvGrpSpPr>
          <p:cNvPr id="7" name="Group 7"/>
          <p:cNvGrpSpPr>
            <a:grpSpLocks noChangeAspect="1"/>
          </p:cNvGrpSpPr>
          <p:nvPr/>
        </p:nvGrpSpPr>
        <p:grpSpPr>
          <a:xfrm>
            <a:off x="10747527" y="0"/>
            <a:ext cx="15080946" cy="10271459"/>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1113" r="-1113"/>
              </a:stretch>
            </a:blipFill>
          </p:spPr>
        </p:sp>
      </p:grpSp>
      <p:grpSp>
        <p:nvGrpSpPr>
          <p:cNvPr id="10" name="Group 10"/>
          <p:cNvGrpSpPr/>
          <p:nvPr/>
        </p:nvGrpSpPr>
        <p:grpSpPr>
          <a:xfrm rot="-10800000">
            <a:off x="14447117" y="-331087"/>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3" name="Freeform 13"/>
          <p:cNvSpPr/>
          <p:nvPr/>
        </p:nvSpPr>
        <p:spPr>
          <a:xfrm>
            <a:off x="1028700" y="3834620"/>
            <a:ext cx="620564" cy="525928"/>
          </a:xfrm>
          <a:custGeom>
            <a:avLst/>
            <a:gdLst/>
            <a:ahLst/>
            <a:cxnLst/>
            <a:rect l="l" t="t" r="r" b="b"/>
            <a:pathLst>
              <a:path w="620564" h="525928">
                <a:moveTo>
                  <a:pt x="0" y="0"/>
                </a:moveTo>
                <a:lnTo>
                  <a:pt x="620564" y="0"/>
                </a:lnTo>
                <a:lnTo>
                  <a:pt x="620564" y="525928"/>
                </a:lnTo>
                <a:lnTo>
                  <a:pt x="0" y="525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1059402" y="686166"/>
            <a:ext cx="14373605" cy="2759728"/>
            <a:chOff x="0" y="0"/>
            <a:chExt cx="19164806" cy="3679638"/>
          </a:xfrm>
        </p:grpSpPr>
        <p:sp>
          <p:nvSpPr>
            <p:cNvPr id="15" name="TextBox 15"/>
            <p:cNvSpPr txBox="1"/>
            <p:nvPr/>
          </p:nvSpPr>
          <p:spPr>
            <a:xfrm>
              <a:off x="0" y="0"/>
              <a:ext cx="19164806" cy="2590800"/>
            </a:xfrm>
            <a:prstGeom prst="rect">
              <a:avLst/>
            </a:prstGeom>
          </p:spPr>
          <p:txBody>
            <a:bodyPr lIns="0" tIns="0" rIns="0" bIns="0" rtlCol="0" anchor="t">
              <a:spAutoFit/>
            </a:bodyPr>
            <a:lstStyle/>
            <a:p>
              <a:pPr algn="l">
                <a:lnSpc>
                  <a:spcPts val="7680"/>
                </a:lnSpc>
              </a:pPr>
              <a:r>
                <a:rPr lang="en-US" sz="6400" b="1">
                  <a:solidFill>
                    <a:srgbClr val="2F428E"/>
                  </a:solidFill>
                  <a:latin typeface="TT Hoves Bold"/>
                  <a:ea typeface="TT Hoves Bold"/>
                  <a:cs typeface="TT Hoves Bold"/>
                  <a:sym typeface="TT Hoves Bold"/>
                </a:rPr>
                <a:t>PRIVATE ATTORNEYS </a:t>
              </a:r>
            </a:p>
            <a:p>
              <a:pPr algn="l">
                <a:lnSpc>
                  <a:spcPts val="7680"/>
                </a:lnSpc>
              </a:pPr>
              <a:r>
                <a:rPr lang="en-US" sz="6400" b="1">
                  <a:solidFill>
                    <a:srgbClr val="2F428E"/>
                  </a:solidFill>
                  <a:latin typeface="TT Hoves Bold"/>
                  <a:ea typeface="TT Hoves Bold"/>
                  <a:cs typeface="TT Hoves Bold"/>
                  <a:sym typeface="TT Hoves Bold"/>
                </a:rPr>
                <a:t>GENERAL ACT (PAGA)</a:t>
              </a:r>
            </a:p>
          </p:txBody>
        </p:sp>
        <p:sp>
          <p:nvSpPr>
            <p:cNvPr id="16" name="TextBox 16"/>
            <p:cNvSpPr txBox="1"/>
            <p:nvPr/>
          </p:nvSpPr>
          <p:spPr>
            <a:xfrm>
              <a:off x="0" y="2918484"/>
              <a:ext cx="19164806" cy="761154"/>
            </a:xfrm>
            <a:prstGeom prst="rect">
              <a:avLst/>
            </a:prstGeom>
          </p:spPr>
          <p:txBody>
            <a:bodyPr lIns="0" tIns="0" rIns="0" bIns="0" rtlCol="0" anchor="t">
              <a:spAutoFit/>
            </a:bodyPr>
            <a:lstStyle/>
            <a:p>
              <a:pPr algn="ctr">
                <a:lnSpc>
                  <a:spcPts val="4759"/>
                </a:lnSpc>
              </a:pPr>
              <a:endParaRPr/>
            </a:p>
          </p:txBody>
        </p:sp>
      </p:grpSp>
      <p:sp>
        <p:nvSpPr>
          <p:cNvPr id="17" name="TextBox 17"/>
          <p:cNvSpPr txBox="1"/>
          <p:nvPr/>
        </p:nvSpPr>
        <p:spPr>
          <a:xfrm>
            <a:off x="2045291" y="3643559"/>
            <a:ext cx="12401826" cy="860425"/>
          </a:xfrm>
          <a:prstGeom prst="rect">
            <a:avLst/>
          </a:prstGeom>
        </p:spPr>
        <p:txBody>
          <a:bodyPr lIns="0" tIns="0" rIns="0" bIns="0" rtlCol="0" anchor="t">
            <a:spAutoFit/>
          </a:bodyPr>
          <a:lstStyle/>
          <a:p>
            <a:pPr algn="l">
              <a:lnSpc>
                <a:spcPts val="3499"/>
              </a:lnSpc>
            </a:pPr>
            <a:r>
              <a:rPr lang="en-US" sz="2499">
                <a:solidFill>
                  <a:srgbClr val="000000"/>
                </a:solidFill>
                <a:latin typeface="TT Hoves"/>
                <a:ea typeface="TT Hoves"/>
                <a:cs typeface="TT Hoves"/>
                <a:sym typeface="TT Hoves"/>
              </a:rPr>
              <a:t>Authorizes aggrieved employees to file lawsuits to recover civil penalties on behalf of themselves, other employees, and the State of California for Labor Code violations.</a:t>
            </a:r>
          </a:p>
        </p:txBody>
      </p:sp>
      <p:sp>
        <p:nvSpPr>
          <p:cNvPr id="18" name="Freeform 18"/>
          <p:cNvSpPr/>
          <p:nvPr/>
        </p:nvSpPr>
        <p:spPr>
          <a:xfrm>
            <a:off x="1028700" y="5205042"/>
            <a:ext cx="620564" cy="525928"/>
          </a:xfrm>
          <a:custGeom>
            <a:avLst/>
            <a:gdLst/>
            <a:ahLst/>
            <a:cxnLst/>
            <a:rect l="l" t="t" r="r" b="b"/>
            <a:pathLst>
              <a:path w="620564" h="525928">
                <a:moveTo>
                  <a:pt x="0" y="0"/>
                </a:moveTo>
                <a:lnTo>
                  <a:pt x="620564" y="0"/>
                </a:lnTo>
                <a:lnTo>
                  <a:pt x="620564" y="525928"/>
                </a:lnTo>
                <a:lnTo>
                  <a:pt x="0" y="525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2050055" y="6237972"/>
            <a:ext cx="9032519" cy="2174875"/>
          </a:xfrm>
          <a:prstGeom prst="rect">
            <a:avLst/>
          </a:prstGeom>
        </p:spPr>
        <p:txBody>
          <a:bodyPr lIns="0" tIns="0" rIns="0" bIns="0" rtlCol="0" anchor="t">
            <a:spAutoFit/>
          </a:bodyPr>
          <a:lstStyle/>
          <a:p>
            <a:pPr algn="l">
              <a:lnSpc>
                <a:spcPts val="3499"/>
              </a:lnSpc>
            </a:pPr>
            <a:r>
              <a:rPr lang="en-US" sz="2499">
                <a:solidFill>
                  <a:srgbClr val="000000"/>
                </a:solidFill>
                <a:latin typeface="TT Hoves"/>
                <a:ea typeface="TT Hoves"/>
                <a:cs typeface="TT Hoves"/>
                <a:sym typeface="TT Hoves"/>
              </a:rPr>
              <a:t>In June, the governor, legislative leadership and business and labor groups announced an agreement on needed reforms to PAGA that avoids a ballot measure campaign. The agreement aims to strengthen worker protections, encourage employer compliance, and streamline litigation processes. </a:t>
            </a:r>
          </a:p>
        </p:txBody>
      </p:sp>
      <p:sp>
        <p:nvSpPr>
          <p:cNvPr id="20" name="TextBox 20"/>
          <p:cNvSpPr txBox="1"/>
          <p:nvPr/>
        </p:nvSpPr>
        <p:spPr>
          <a:xfrm>
            <a:off x="2050055" y="5013981"/>
            <a:ext cx="8296680" cy="860425"/>
          </a:xfrm>
          <a:prstGeom prst="rect">
            <a:avLst/>
          </a:prstGeom>
        </p:spPr>
        <p:txBody>
          <a:bodyPr lIns="0" tIns="0" rIns="0" bIns="0" rtlCol="0" anchor="t">
            <a:spAutoFit/>
          </a:bodyPr>
          <a:lstStyle/>
          <a:p>
            <a:pPr algn="l">
              <a:lnSpc>
                <a:spcPts val="3499"/>
              </a:lnSpc>
            </a:pPr>
            <a:r>
              <a:rPr lang="en-US" sz="2499">
                <a:solidFill>
                  <a:srgbClr val="000000"/>
                </a:solidFill>
                <a:latin typeface="TT Hoves"/>
                <a:ea typeface="TT Hoves"/>
                <a:cs typeface="TT Hoves"/>
                <a:sym typeface="TT Hoves"/>
              </a:rPr>
              <a:t>Went into effect in 2004 - lawsuits have increased by over 400 percent between 2005 and 2013.</a:t>
            </a:r>
          </a:p>
        </p:txBody>
      </p:sp>
      <p:sp>
        <p:nvSpPr>
          <p:cNvPr id="21" name="Freeform 21"/>
          <p:cNvSpPr/>
          <p:nvPr/>
        </p:nvSpPr>
        <p:spPr>
          <a:xfrm>
            <a:off x="1059402" y="6823294"/>
            <a:ext cx="620564" cy="525928"/>
          </a:xfrm>
          <a:custGeom>
            <a:avLst/>
            <a:gdLst/>
            <a:ahLst/>
            <a:cxnLst/>
            <a:rect l="l" t="t" r="r" b="b"/>
            <a:pathLst>
              <a:path w="620564" h="525928">
                <a:moveTo>
                  <a:pt x="0" y="0"/>
                </a:moveTo>
                <a:lnTo>
                  <a:pt x="620564" y="0"/>
                </a:lnTo>
                <a:lnTo>
                  <a:pt x="620564" y="525928"/>
                </a:lnTo>
                <a:lnTo>
                  <a:pt x="0" y="525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2" name="TextBox 22"/>
          <p:cNvSpPr txBox="1"/>
          <p:nvPr/>
        </p:nvSpPr>
        <p:spPr>
          <a:xfrm>
            <a:off x="1059402" y="2744218"/>
            <a:ext cx="11729401" cy="596901"/>
          </a:xfrm>
          <a:prstGeom prst="rect">
            <a:avLst/>
          </a:prstGeom>
        </p:spPr>
        <p:txBody>
          <a:bodyPr lIns="0" tIns="0" rIns="0" bIns="0" rtlCol="0" anchor="t">
            <a:spAutoFit/>
          </a:bodyPr>
          <a:lstStyle/>
          <a:p>
            <a:pPr algn="l">
              <a:lnSpc>
                <a:spcPts val="4899"/>
              </a:lnSpc>
            </a:pPr>
            <a:r>
              <a:rPr lang="en-US" sz="3499" b="1" i="1">
                <a:solidFill>
                  <a:srgbClr val="E8223B"/>
                </a:solidFill>
                <a:latin typeface="TT Hoves Bold Italics"/>
                <a:ea typeface="TT Hoves Bold Italics"/>
                <a:cs typeface="TT Hoves Bold Italics"/>
                <a:sym typeface="TT Hoves Bold Italics"/>
              </a:rPr>
              <a:t>Deal Negotiated to Avoid Ballot Measure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a:t>
              </a:r>
            </a:p>
          </p:txBody>
        </p:sp>
      </p:grpSp>
      <p:grpSp>
        <p:nvGrpSpPr>
          <p:cNvPr id="7" name="Group 7"/>
          <p:cNvGrpSpPr>
            <a:grpSpLocks noChangeAspect="1"/>
          </p:cNvGrpSpPr>
          <p:nvPr/>
        </p:nvGrpSpPr>
        <p:grpSpPr>
          <a:xfrm>
            <a:off x="10747527" y="0"/>
            <a:ext cx="15080946" cy="10271459"/>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1017" r="-1017"/>
              </a:stretch>
            </a:blipFill>
          </p:spPr>
        </p:sp>
      </p:grpSp>
      <p:grpSp>
        <p:nvGrpSpPr>
          <p:cNvPr id="10" name="Group 10"/>
          <p:cNvGrpSpPr/>
          <p:nvPr/>
        </p:nvGrpSpPr>
        <p:grpSpPr>
          <a:xfrm rot="-10800000">
            <a:off x="14447117" y="-331087"/>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3" name="Freeform 13"/>
          <p:cNvSpPr/>
          <p:nvPr/>
        </p:nvSpPr>
        <p:spPr>
          <a:xfrm>
            <a:off x="1028700" y="3834620"/>
            <a:ext cx="620564" cy="525928"/>
          </a:xfrm>
          <a:custGeom>
            <a:avLst/>
            <a:gdLst/>
            <a:ahLst/>
            <a:cxnLst/>
            <a:rect l="l" t="t" r="r" b="b"/>
            <a:pathLst>
              <a:path w="620564" h="525928">
                <a:moveTo>
                  <a:pt x="0" y="0"/>
                </a:moveTo>
                <a:lnTo>
                  <a:pt x="620564" y="0"/>
                </a:lnTo>
                <a:lnTo>
                  <a:pt x="620564" y="525928"/>
                </a:lnTo>
                <a:lnTo>
                  <a:pt x="0" y="525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14" name="Group 14"/>
          <p:cNvGrpSpPr/>
          <p:nvPr/>
        </p:nvGrpSpPr>
        <p:grpSpPr>
          <a:xfrm>
            <a:off x="1059402" y="1028700"/>
            <a:ext cx="14373605" cy="2702578"/>
            <a:chOff x="0" y="0"/>
            <a:chExt cx="19164806" cy="3603438"/>
          </a:xfrm>
        </p:grpSpPr>
        <p:sp>
          <p:nvSpPr>
            <p:cNvPr id="15" name="TextBox 15"/>
            <p:cNvSpPr txBox="1"/>
            <p:nvPr/>
          </p:nvSpPr>
          <p:spPr>
            <a:xfrm>
              <a:off x="0" y="9525"/>
              <a:ext cx="19164806" cy="2505075"/>
            </a:xfrm>
            <a:prstGeom prst="rect">
              <a:avLst/>
            </a:prstGeom>
          </p:spPr>
          <p:txBody>
            <a:bodyPr lIns="0" tIns="0" rIns="0" bIns="0" rtlCol="0" anchor="t">
              <a:spAutoFit/>
            </a:bodyPr>
            <a:lstStyle/>
            <a:p>
              <a:pPr algn="l">
                <a:lnSpc>
                  <a:spcPts val="7440"/>
                </a:lnSpc>
              </a:pPr>
              <a:r>
                <a:rPr lang="en-US" sz="6200" b="1">
                  <a:solidFill>
                    <a:srgbClr val="2F428E"/>
                  </a:solidFill>
                  <a:latin typeface="TT Hoves Bold"/>
                  <a:ea typeface="TT Hoves Bold"/>
                  <a:cs typeface="TT Hoves Bold"/>
                  <a:sym typeface="TT Hoves Bold"/>
                </a:rPr>
                <a:t>GRANTS PASS V. JOHNSON </a:t>
              </a:r>
            </a:p>
            <a:p>
              <a:pPr algn="l">
                <a:lnSpc>
                  <a:spcPts val="7440"/>
                </a:lnSpc>
              </a:pPr>
              <a:r>
                <a:rPr lang="en-US" sz="6200" b="1">
                  <a:solidFill>
                    <a:srgbClr val="2F428E"/>
                  </a:solidFill>
                  <a:latin typeface="TT Hoves Bold"/>
                  <a:ea typeface="TT Hoves Bold"/>
                  <a:cs typeface="TT Hoves Bold"/>
                  <a:sym typeface="TT Hoves Bold"/>
                </a:rPr>
                <a:t>HOMELESS ENCAMPMENT CASE</a:t>
              </a:r>
            </a:p>
          </p:txBody>
        </p:sp>
        <p:sp>
          <p:nvSpPr>
            <p:cNvPr id="16" name="TextBox 16"/>
            <p:cNvSpPr txBox="1"/>
            <p:nvPr/>
          </p:nvSpPr>
          <p:spPr>
            <a:xfrm>
              <a:off x="0" y="2842284"/>
              <a:ext cx="19164806" cy="761154"/>
            </a:xfrm>
            <a:prstGeom prst="rect">
              <a:avLst/>
            </a:prstGeom>
          </p:spPr>
          <p:txBody>
            <a:bodyPr lIns="0" tIns="0" rIns="0" bIns="0" rtlCol="0" anchor="t">
              <a:spAutoFit/>
            </a:bodyPr>
            <a:lstStyle/>
            <a:p>
              <a:pPr algn="ctr">
                <a:lnSpc>
                  <a:spcPts val="4759"/>
                </a:lnSpc>
              </a:pPr>
              <a:endParaRPr/>
            </a:p>
          </p:txBody>
        </p:sp>
      </p:grpSp>
      <p:sp>
        <p:nvSpPr>
          <p:cNvPr id="17" name="TextBox 17"/>
          <p:cNvSpPr txBox="1"/>
          <p:nvPr/>
        </p:nvSpPr>
        <p:spPr>
          <a:xfrm>
            <a:off x="2045291" y="3404324"/>
            <a:ext cx="9865938" cy="5217796"/>
          </a:xfrm>
          <a:prstGeom prst="rect">
            <a:avLst/>
          </a:prstGeom>
        </p:spPr>
        <p:txBody>
          <a:bodyPr lIns="0" tIns="0" rIns="0" bIns="0" rtlCol="0" anchor="t">
            <a:spAutoFit/>
          </a:bodyPr>
          <a:lstStyle/>
          <a:p>
            <a:pPr algn="l">
              <a:lnSpc>
                <a:spcPts val="3779"/>
              </a:lnSpc>
            </a:pPr>
            <a:r>
              <a:rPr lang="en-US" sz="2699">
                <a:solidFill>
                  <a:srgbClr val="000000"/>
                </a:solidFill>
                <a:latin typeface="TT Hoves"/>
                <a:ea typeface="TT Hoves"/>
                <a:cs typeface="TT Hoves"/>
                <a:sym typeface="TT Hoves"/>
              </a:rPr>
              <a:t>In June, the U.S. Supreme Court ruled that cities can enforce bans on homeless people sleeping outdoors, even when there is a lack of adequate shelter space. </a:t>
            </a:r>
          </a:p>
          <a:p>
            <a:pPr algn="l">
              <a:lnSpc>
                <a:spcPts val="3779"/>
              </a:lnSpc>
            </a:pPr>
            <a:endParaRPr lang="en-US" sz="2699">
              <a:solidFill>
                <a:srgbClr val="000000"/>
              </a:solidFill>
              <a:latin typeface="TT Hoves"/>
              <a:ea typeface="TT Hoves"/>
              <a:cs typeface="TT Hoves"/>
              <a:sym typeface="TT Hoves"/>
            </a:endParaRPr>
          </a:p>
          <a:p>
            <a:pPr algn="l">
              <a:lnSpc>
                <a:spcPts val="3779"/>
              </a:lnSpc>
            </a:pPr>
            <a:r>
              <a:rPr lang="en-US" sz="2699">
                <a:solidFill>
                  <a:srgbClr val="000000"/>
                </a:solidFill>
                <a:latin typeface="TT Hoves"/>
                <a:ea typeface="TT Hoves"/>
                <a:cs typeface="TT Hoves"/>
                <a:sym typeface="TT Hoves"/>
              </a:rPr>
              <a:t>The ruling has been praised as a necessary step to address public safety and sanitation concerns created by illegal camps on city streets and private property. </a:t>
            </a:r>
          </a:p>
          <a:p>
            <a:pPr algn="l">
              <a:lnSpc>
                <a:spcPts val="3779"/>
              </a:lnSpc>
            </a:pPr>
            <a:endParaRPr lang="en-US" sz="2699">
              <a:solidFill>
                <a:srgbClr val="000000"/>
              </a:solidFill>
              <a:latin typeface="TT Hoves"/>
              <a:ea typeface="TT Hoves"/>
              <a:cs typeface="TT Hoves"/>
              <a:sym typeface="TT Hoves"/>
            </a:endParaRPr>
          </a:p>
          <a:p>
            <a:pPr algn="l">
              <a:lnSpc>
                <a:spcPts val="3779"/>
              </a:lnSpc>
            </a:pPr>
            <a:r>
              <a:rPr lang="en-US" sz="2699">
                <a:solidFill>
                  <a:srgbClr val="000000"/>
                </a:solidFill>
                <a:latin typeface="TT Hoves"/>
                <a:ea typeface="TT Hoves"/>
                <a:cs typeface="TT Hoves"/>
                <a:sym typeface="TT Hoves"/>
              </a:rPr>
              <a:t>CBPA and the Pacific Legal Foundation filed</a:t>
            </a:r>
            <a:r>
              <a:rPr lang="en-US" sz="2699">
                <a:solidFill>
                  <a:srgbClr val="000000"/>
                </a:solidFill>
                <a:latin typeface="TT Hoves"/>
                <a:ea typeface="TT Hoves"/>
                <a:cs typeface="TT Hoves"/>
                <a:sym typeface="TT Hoves"/>
                <a:hlinkClick r:id="rId5" tooltip="https://g4vyfqebb.cc.rs6.net/tn.jsp?f=0010om50AyAaLZEZIqGlLMBjXz7yU8JwmPMH3MUY_kCRR4pTcoEH3ovr1WFnPCCeGKybKMthT393eP9lZVSVX2Pj9x5D17pvD65KtUjHXBC6VBgBbIqMIB9yUqfCusDsu0-VQxObGnQPmVU79IHEqtkSiFnWiM7JsG4IiOBBwLE26LJPUbAdhk-m7iuUqLSremvp_n7JkDTiTd1lu5s4tOWECrpIHm1wDKrSfTNaGTwGVcxKI2rNuYYbO6z2GCrHMSqlE-2eeToPIvk9Ay4zXC4Lbhn8UFs0KQXY5nzrOby1vCZtJdrZ3TuL9iykxALCiDuHPjPvalyb-61kji6xZ6aTe36D_3oVq6E6aMCgQ6lsXQVaGEE9-6eK5yF0UjFc5ohzO_HmO_JvXycaLAbYbCCwSIs6_sLY2GTZvNXvCtX9Nw7r78bumgVBtH-BybBakrp_D3ftQHVyp_hb09gR3NW1FOpxCjARwrZ&amp;c=9mvVGyaClb6eZsN_v3AjYSaHp9kKh3CN0uIBo2OndtJRyt65sefVyQ==&amp;ch=2bkyC4uk9n8UEY5XKbjxW_Cw9Ie2Zt9nIYXhVmWkiGrygq8G1IqInQ=="/>
              </a:rPr>
              <a:t> a brief</a:t>
            </a:r>
            <a:r>
              <a:rPr lang="en-US" sz="2699">
                <a:solidFill>
                  <a:srgbClr val="000000"/>
                </a:solidFill>
                <a:latin typeface="TT Hoves"/>
                <a:ea typeface="TT Hoves"/>
                <a:cs typeface="TT Hoves"/>
                <a:sym typeface="TT Hoves"/>
              </a:rPr>
              <a:t> in this case, given the negative impact this issue has on the commercial real estate industry.</a:t>
            </a:r>
          </a:p>
        </p:txBody>
      </p:sp>
      <p:sp>
        <p:nvSpPr>
          <p:cNvPr id="18" name="Freeform 18"/>
          <p:cNvSpPr/>
          <p:nvPr/>
        </p:nvSpPr>
        <p:spPr>
          <a:xfrm>
            <a:off x="1028700" y="5774070"/>
            <a:ext cx="620564" cy="525928"/>
          </a:xfrm>
          <a:custGeom>
            <a:avLst/>
            <a:gdLst/>
            <a:ahLst/>
            <a:cxnLst/>
            <a:rect l="l" t="t" r="r" b="b"/>
            <a:pathLst>
              <a:path w="620564" h="525928">
                <a:moveTo>
                  <a:pt x="0" y="0"/>
                </a:moveTo>
                <a:lnTo>
                  <a:pt x="620564" y="0"/>
                </a:lnTo>
                <a:lnTo>
                  <a:pt x="620564" y="525928"/>
                </a:lnTo>
                <a:lnTo>
                  <a:pt x="0" y="525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1028700" y="7513804"/>
            <a:ext cx="620564" cy="525928"/>
          </a:xfrm>
          <a:custGeom>
            <a:avLst/>
            <a:gdLst/>
            <a:ahLst/>
            <a:cxnLst/>
            <a:rect l="l" t="t" r="r" b="b"/>
            <a:pathLst>
              <a:path w="620564" h="525928">
                <a:moveTo>
                  <a:pt x="0" y="0"/>
                </a:moveTo>
                <a:lnTo>
                  <a:pt x="620564" y="0"/>
                </a:lnTo>
                <a:lnTo>
                  <a:pt x="620564" y="525928"/>
                </a:lnTo>
                <a:lnTo>
                  <a:pt x="0" y="5259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8300"/>
            <a:ext cx="5765006" cy="1028700"/>
            <a:chOff x="0" y="0"/>
            <a:chExt cx="7686674" cy="1371600"/>
          </a:xfrm>
        </p:grpSpPr>
        <p:grpSp>
          <p:nvGrpSpPr>
            <p:cNvPr id="3" name="Group 3"/>
            <p:cNvGrpSpPr/>
            <p:nvPr/>
          </p:nvGrpSpPr>
          <p:grpSpPr>
            <a:xfrm>
              <a:off x="0" y="0"/>
              <a:ext cx="7686674" cy="1371600"/>
              <a:chOff x="0" y="0"/>
              <a:chExt cx="1049690" cy="187305"/>
            </a:xfrm>
          </p:grpSpPr>
          <p:sp>
            <p:nvSpPr>
              <p:cNvPr id="4" name="Freeform 4"/>
              <p:cNvSpPr/>
              <p:nvPr/>
            </p:nvSpPr>
            <p:spPr>
              <a:xfrm>
                <a:off x="0" y="0"/>
                <a:ext cx="1049690" cy="187305"/>
              </a:xfrm>
              <a:custGeom>
                <a:avLst/>
                <a:gdLst/>
                <a:ahLst/>
                <a:cxnLst/>
                <a:rect l="l" t="t" r="r" b="b"/>
                <a:pathLst>
                  <a:path w="1049690" h="187305">
                    <a:moveTo>
                      <a:pt x="203200" y="0"/>
                    </a:moveTo>
                    <a:lnTo>
                      <a:pt x="846490" y="0"/>
                    </a:lnTo>
                    <a:lnTo>
                      <a:pt x="1049690" y="187305"/>
                    </a:lnTo>
                    <a:lnTo>
                      <a:pt x="0" y="187305"/>
                    </a:lnTo>
                    <a:lnTo>
                      <a:pt x="203200" y="0"/>
                    </a:lnTo>
                    <a:close/>
                  </a:path>
                </a:pathLst>
              </a:custGeom>
              <a:solidFill>
                <a:srgbClr val="2F428E"/>
              </a:solidFill>
            </p:spPr>
          </p:sp>
          <p:sp>
            <p:nvSpPr>
              <p:cNvPr id="5" name="TextBox 5"/>
              <p:cNvSpPr txBox="1"/>
              <p:nvPr/>
            </p:nvSpPr>
            <p:spPr>
              <a:xfrm>
                <a:off x="127000" y="-38100"/>
                <a:ext cx="795690" cy="225405"/>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391795"/>
            </a:xfrm>
            <a:prstGeom prst="rect">
              <a:avLst/>
            </a:prstGeom>
          </p:spPr>
          <p:txBody>
            <a:bodyPr lIns="0" tIns="0" rIns="0" bIns="0" rtlCol="0" anchor="t">
              <a:spAutoFit/>
            </a:bodyPr>
            <a:lstStyle/>
            <a:p>
              <a:pPr marL="0" lvl="0" indent="0" algn="l">
                <a:lnSpc>
                  <a:spcPts val="2340"/>
                </a:lnSpc>
                <a:spcBef>
                  <a:spcPct val="0"/>
                </a:spcBef>
              </a:pPr>
              <a:endParaRPr/>
            </a:p>
          </p:txBody>
        </p:sp>
      </p:grpSp>
      <p:grpSp>
        <p:nvGrpSpPr>
          <p:cNvPr id="7" name="Group 7"/>
          <p:cNvGrpSpPr>
            <a:grpSpLocks noChangeAspect="1"/>
          </p:cNvGrpSpPr>
          <p:nvPr/>
        </p:nvGrpSpPr>
        <p:grpSpPr>
          <a:xfrm>
            <a:off x="11082574" y="0"/>
            <a:ext cx="15080946" cy="10271459"/>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1113" r="-1113"/>
              </a:stretch>
            </a:blipFill>
          </p:spPr>
        </p:sp>
      </p:grpSp>
      <p:grpSp>
        <p:nvGrpSpPr>
          <p:cNvPr id="10" name="Group 10"/>
          <p:cNvGrpSpPr/>
          <p:nvPr/>
        </p:nvGrpSpPr>
        <p:grpSpPr>
          <a:xfrm rot="-10800000">
            <a:off x="14447117" y="-331087"/>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648194" y="657447"/>
            <a:ext cx="13005495" cy="2350153"/>
            <a:chOff x="0" y="0"/>
            <a:chExt cx="17340660" cy="3133538"/>
          </a:xfrm>
        </p:grpSpPr>
        <p:sp>
          <p:nvSpPr>
            <p:cNvPr id="14" name="TextBox 14"/>
            <p:cNvSpPr txBox="1"/>
            <p:nvPr/>
          </p:nvSpPr>
          <p:spPr>
            <a:xfrm>
              <a:off x="0" y="-9525"/>
              <a:ext cx="17340660" cy="2054225"/>
            </a:xfrm>
            <a:prstGeom prst="rect">
              <a:avLst/>
            </a:prstGeom>
          </p:spPr>
          <p:txBody>
            <a:bodyPr lIns="0" tIns="0" rIns="0" bIns="0" rtlCol="0" anchor="t">
              <a:spAutoFit/>
            </a:bodyPr>
            <a:lstStyle/>
            <a:p>
              <a:pPr algn="l">
                <a:lnSpc>
                  <a:spcPts val="12119"/>
                </a:lnSpc>
              </a:pPr>
              <a:r>
                <a:rPr lang="en-US" sz="10099" b="1">
                  <a:solidFill>
                    <a:srgbClr val="2F428E"/>
                  </a:solidFill>
                  <a:latin typeface="TT Hoves Bold"/>
                  <a:ea typeface="TT Hoves Bold"/>
                  <a:cs typeface="TT Hoves Bold"/>
                  <a:sym typeface="TT Hoves Bold"/>
                </a:rPr>
                <a:t>CBPA PAC</a:t>
              </a:r>
            </a:p>
          </p:txBody>
        </p:sp>
        <p:sp>
          <p:nvSpPr>
            <p:cNvPr id="15" name="TextBox 15"/>
            <p:cNvSpPr txBox="1"/>
            <p:nvPr/>
          </p:nvSpPr>
          <p:spPr>
            <a:xfrm>
              <a:off x="0" y="2372384"/>
              <a:ext cx="17340660" cy="761154"/>
            </a:xfrm>
            <a:prstGeom prst="rect">
              <a:avLst/>
            </a:prstGeom>
          </p:spPr>
          <p:txBody>
            <a:bodyPr lIns="0" tIns="0" rIns="0" bIns="0" rtlCol="0" anchor="t">
              <a:spAutoFit/>
            </a:bodyPr>
            <a:lstStyle/>
            <a:p>
              <a:pPr algn="ctr">
                <a:lnSpc>
                  <a:spcPts val="4759"/>
                </a:lnSpc>
              </a:pPr>
              <a:endParaRPr/>
            </a:p>
          </p:txBody>
        </p:sp>
      </p:grpSp>
      <p:sp>
        <p:nvSpPr>
          <p:cNvPr id="16" name="TextBox 16"/>
          <p:cNvSpPr txBox="1"/>
          <p:nvPr/>
        </p:nvSpPr>
        <p:spPr>
          <a:xfrm>
            <a:off x="648194" y="2553231"/>
            <a:ext cx="12676665" cy="861114"/>
          </a:xfrm>
          <a:prstGeom prst="rect">
            <a:avLst/>
          </a:prstGeom>
        </p:spPr>
        <p:txBody>
          <a:bodyPr lIns="0" tIns="0" rIns="0" bIns="0" rtlCol="0" anchor="t">
            <a:spAutoFit/>
          </a:bodyPr>
          <a:lstStyle/>
          <a:p>
            <a:pPr algn="l">
              <a:lnSpc>
                <a:spcPts val="3462"/>
              </a:lnSpc>
              <a:spcBef>
                <a:spcPct val="0"/>
              </a:spcBef>
            </a:pPr>
            <a:r>
              <a:rPr lang="en-US" sz="2472" b="1">
                <a:solidFill>
                  <a:srgbClr val="000000"/>
                </a:solidFill>
                <a:latin typeface="TT Hoves Bold"/>
                <a:ea typeface="TT Hoves Bold"/>
                <a:cs typeface="TT Hoves Bold"/>
                <a:sym typeface="TT Hoves Bold"/>
              </a:rPr>
              <a:t>CBPA Maintains an Issues PAC and a Candidates PAC and so far in the 2023-2024 Campaign Cycle the Issues PAC has raised $315K and spent $80K on the following:</a:t>
            </a:r>
          </a:p>
        </p:txBody>
      </p:sp>
      <p:sp>
        <p:nvSpPr>
          <p:cNvPr id="17" name="TextBox 17"/>
          <p:cNvSpPr txBox="1"/>
          <p:nvPr/>
        </p:nvSpPr>
        <p:spPr>
          <a:xfrm>
            <a:off x="580095" y="3808349"/>
            <a:ext cx="3897288" cy="861187"/>
          </a:xfrm>
          <a:prstGeom prst="rect">
            <a:avLst/>
          </a:prstGeom>
        </p:spPr>
        <p:txBody>
          <a:bodyPr lIns="0" tIns="0" rIns="0" bIns="0" rtlCol="0" anchor="t">
            <a:spAutoFit/>
          </a:bodyPr>
          <a:lstStyle/>
          <a:p>
            <a:pPr marL="533272" lvl="1" indent="-266636" algn="l">
              <a:lnSpc>
                <a:spcPts val="3457"/>
              </a:lnSpc>
              <a:buFont typeface="Arial"/>
              <a:buChar char="•"/>
            </a:pPr>
            <a:r>
              <a:rPr lang="en-US" sz="2469">
                <a:solidFill>
                  <a:srgbClr val="000000"/>
                </a:solidFill>
                <a:latin typeface="TT Hoves"/>
                <a:ea typeface="TT Hoves"/>
                <a:cs typeface="TT Hoves"/>
                <a:sym typeface="TT Hoves"/>
              </a:rPr>
              <a:t>Taxpayer Protection Act</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Retail Theft Initiative</a:t>
            </a:r>
          </a:p>
        </p:txBody>
      </p:sp>
      <p:sp>
        <p:nvSpPr>
          <p:cNvPr id="18" name="TextBox 18"/>
          <p:cNvSpPr txBox="1"/>
          <p:nvPr/>
        </p:nvSpPr>
        <p:spPr>
          <a:xfrm>
            <a:off x="580095" y="5320112"/>
            <a:ext cx="9426997" cy="3490087"/>
          </a:xfrm>
          <a:prstGeom prst="rect">
            <a:avLst/>
          </a:prstGeom>
        </p:spPr>
        <p:txBody>
          <a:bodyPr lIns="0" tIns="0" rIns="0" bIns="0" rtlCol="0" anchor="t">
            <a:spAutoFit/>
          </a:bodyPr>
          <a:lstStyle/>
          <a:p>
            <a:pPr algn="l">
              <a:lnSpc>
                <a:spcPts val="3457"/>
              </a:lnSpc>
              <a:spcBef>
                <a:spcPct val="0"/>
              </a:spcBef>
            </a:pPr>
            <a:r>
              <a:rPr lang="en-US" sz="2469" b="1">
                <a:solidFill>
                  <a:srgbClr val="000000"/>
                </a:solidFill>
                <a:latin typeface="TT Hoves Bold"/>
                <a:ea typeface="TT Hoves Bold"/>
                <a:cs typeface="TT Hoves Bold"/>
                <a:sym typeface="TT Hoves Bold"/>
              </a:rPr>
              <a:t>The CBPA Candidates PAC has raised $290K and spent $145K:</a:t>
            </a:r>
          </a:p>
          <a:p>
            <a:pPr algn="l">
              <a:lnSpc>
                <a:spcPts val="3457"/>
              </a:lnSpc>
            </a:pPr>
            <a:endParaRPr lang="en-US" sz="2469" b="1">
              <a:solidFill>
                <a:srgbClr val="000000"/>
              </a:solidFill>
              <a:latin typeface="TT Hoves Bold"/>
              <a:ea typeface="TT Hoves Bold"/>
              <a:cs typeface="TT Hoves Bold"/>
              <a:sym typeface="TT Hoves Bold"/>
            </a:endParaRPr>
          </a:p>
          <a:p>
            <a:pPr marL="533272" lvl="1" indent="-266636" algn="l">
              <a:lnSpc>
                <a:spcPts val="3457"/>
              </a:lnSpc>
              <a:buFont typeface="Arial"/>
              <a:buChar char="•"/>
            </a:pPr>
            <a:r>
              <a:rPr lang="en-US" sz="2469">
                <a:solidFill>
                  <a:srgbClr val="000000"/>
                </a:solidFill>
                <a:latin typeface="TT Hoves"/>
                <a:ea typeface="TT Hoves"/>
                <a:cs typeface="TT Hoves"/>
                <a:sym typeface="TT Hoves"/>
              </a:rPr>
              <a:t>Supported 16 assembly candidates </a:t>
            </a:r>
          </a:p>
          <a:p>
            <a:pPr algn="l">
              <a:lnSpc>
                <a:spcPts val="3457"/>
              </a:lnSpc>
            </a:pPr>
            <a:r>
              <a:rPr lang="en-US" sz="2469">
                <a:solidFill>
                  <a:srgbClr val="000000"/>
                </a:solidFill>
                <a:latin typeface="TT Hoves"/>
                <a:ea typeface="TT Hoves"/>
                <a:cs typeface="TT Hoves"/>
                <a:sym typeface="TT Hoves"/>
              </a:rPr>
              <a:t>           (10 Dem/6 Reep)</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Supported Governor Newsom</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Supported Republican Leadership</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Supported Assembly Moderate Caucus</a:t>
            </a:r>
          </a:p>
          <a:p>
            <a:pPr algn="l">
              <a:lnSpc>
                <a:spcPts val="3457"/>
              </a:lnSpc>
              <a:spcBef>
                <a:spcPct val="0"/>
              </a:spcBef>
            </a:pPr>
            <a:endParaRPr lang="en-US" sz="2469">
              <a:solidFill>
                <a:srgbClr val="000000"/>
              </a:solidFill>
              <a:latin typeface="TT Hoves"/>
              <a:ea typeface="TT Hoves"/>
              <a:cs typeface="TT Hoves"/>
              <a:sym typeface="TT Hoves"/>
            </a:endParaRPr>
          </a:p>
        </p:txBody>
      </p:sp>
      <p:sp>
        <p:nvSpPr>
          <p:cNvPr id="19" name="TextBox 19"/>
          <p:cNvSpPr txBox="1"/>
          <p:nvPr/>
        </p:nvSpPr>
        <p:spPr>
          <a:xfrm>
            <a:off x="6721281" y="5758262"/>
            <a:ext cx="5346353" cy="2613787"/>
          </a:xfrm>
          <a:prstGeom prst="rect">
            <a:avLst/>
          </a:prstGeom>
        </p:spPr>
        <p:txBody>
          <a:bodyPr lIns="0" tIns="0" rIns="0" bIns="0" rtlCol="0" anchor="t">
            <a:spAutoFit/>
          </a:bodyPr>
          <a:lstStyle/>
          <a:p>
            <a:pPr algn="l">
              <a:lnSpc>
                <a:spcPts val="3457"/>
              </a:lnSpc>
            </a:pPr>
            <a:endParaRPr/>
          </a:p>
          <a:p>
            <a:pPr marL="533272" lvl="1" indent="-266636" algn="l">
              <a:lnSpc>
                <a:spcPts val="3457"/>
              </a:lnSpc>
              <a:buFont typeface="Arial"/>
              <a:buChar char="•"/>
            </a:pPr>
            <a:r>
              <a:rPr lang="en-US" sz="2469">
                <a:solidFill>
                  <a:srgbClr val="000000"/>
                </a:solidFill>
                <a:latin typeface="TT Hoves"/>
                <a:ea typeface="TT Hoves"/>
                <a:cs typeface="TT Hoves"/>
                <a:sym typeface="TT Hoves"/>
              </a:rPr>
              <a:t>L.A. Jobs PAC</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Speaker Rivas Leadership Acct</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Sen. Blakespear Legal Defense</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Dixson/Gallagher Leadership</a:t>
            </a:r>
          </a:p>
          <a:p>
            <a:pPr marL="533272" lvl="1" indent="-266636" algn="l">
              <a:lnSpc>
                <a:spcPts val="3457"/>
              </a:lnSpc>
              <a:spcBef>
                <a:spcPct val="0"/>
              </a:spcBef>
              <a:buFont typeface="Arial"/>
              <a:buChar char="•"/>
            </a:pPr>
            <a:r>
              <a:rPr lang="en-US" sz="2469">
                <a:solidFill>
                  <a:srgbClr val="000000"/>
                </a:solidFill>
                <a:latin typeface="TT Hoves"/>
                <a:ea typeface="TT Hoves"/>
                <a:cs typeface="TT Hoves"/>
                <a:sym typeface="TT Hoves"/>
              </a:rPr>
              <a:t>L.A. County - Barger for Supervisor</a:t>
            </a:r>
          </a:p>
        </p:txBody>
      </p:sp>
      <p:sp>
        <p:nvSpPr>
          <p:cNvPr id="20" name="TextBox 20"/>
          <p:cNvSpPr txBox="1"/>
          <p:nvPr/>
        </p:nvSpPr>
        <p:spPr>
          <a:xfrm>
            <a:off x="5541080" y="3370199"/>
            <a:ext cx="6102325" cy="1299337"/>
          </a:xfrm>
          <a:prstGeom prst="rect">
            <a:avLst/>
          </a:prstGeom>
        </p:spPr>
        <p:txBody>
          <a:bodyPr lIns="0" tIns="0" rIns="0" bIns="0" rtlCol="0" anchor="t">
            <a:spAutoFit/>
          </a:bodyPr>
          <a:lstStyle/>
          <a:p>
            <a:pPr algn="l">
              <a:lnSpc>
                <a:spcPts val="3457"/>
              </a:lnSpc>
            </a:pPr>
            <a:endParaRPr/>
          </a:p>
          <a:p>
            <a:pPr marL="533272" lvl="1" indent="-266636" algn="l">
              <a:lnSpc>
                <a:spcPts val="3457"/>
              </a:lnSpc>
              <a:buFont typeface="Arial"/>
              <a:buChar char="•"/>
            </a:pPr>
            <a:r>
              <a:rPr lang="en-US" sz="2469">
                <a:solidFill>
                  <a:srgbClr val="000000"/>
                </a:solidFill>
                <a:latin typeface="TT Hoves"/>
                <a:ea typeface="TT Hoves"/>
                <a:cs typeface="TT Hoves"/>
                <a:sym typeface="TT Hoves"/>
              </a:rPr>
              <a:t>StopTheCopTax (S.F)</a:t>
            </a:r>
          </a:p>
          <a:p>
            <a:pPr marL="533272" lvl="1" indent="-266636" algn="l">
              <a:lnSpc>
                <a:spcPts val="3457"/>
              </a:lnSpc>
              <a:buFont typeface="Arial"/>
              <a:buChar char="•"/>
            </a:pPr>
            <a:r>
              <a:rPr lang="en-US" sz="2469">
                <a:solidFill>
                  <a:srgbClr val="000000"/>
                </a:solidFill>
                <a:latin typeface="TT Hoves"/>
                <a:ea typeface="TT Hoves"/>
                <a:cs typeface="TT Hoves"/>
                <a:sym typeface="TT Hoves"/>
              </a:rPr>
              <a:t>Competitive Edge (SD Transfer Tax Poll)</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7958" b="7958"/>
            <a:stretch>
              <a:fillRect/>
            </a:stretch>
          </p:blipFill>
          <p:spPr>
            <a:xfrm>
              <a:off x="0" y="0"/>
              <a:ext cx="12128500" cy="6794500"/>
            </a:xfrm>
            <a:prstGeom prst="rect">
              <a:avLst/>
            </a:prstGeom>
          </p:spPr>
        </p:pic>
        <p:pic>
          <p:nvPicPr>
            <p:cNvPr id="4" name="Picture 4"/>
            <p:cNvPicPr>
              <a:picLocks noChangeAspect="1"/>
            </p:cNvPicPr>
            <p:nvPr/>
          </p:nvPicPr>
          <p:blipFill>
            <a:blip r:embed="rId3"/>
            <a:srcRect t="92" b="92"/>
            <a:stretch>
              <a:fillRect/>
            </a:stretch>
          </p:blipFill>
          <p:spPr>
            <a:xfrm>
              <a:off x="12255500" y="0"/>
              <a:ext cx="12128500" cy="6794500"/>
            </a:xfrm>
            <a:prstGeom prst="rect">
              <a:avLst/>
            </a:prstGeom>
          </p:spPr>
        </p:pic>
        <p:pic>
          <p:nvPicPr>
            <p:cNvPr id="5" name="Picture 5"/>
            <p:cNvPicPr>
              <a:picLocks noChangeAspect="1"/>
            </p:cNvPicPr>
            <p:nvPr/>
          </p:nvPicPr>
          <p:blipFill>
            <a:blip r:embed="rId4"/>
            <a:srcRect l="5150" r="5150"/>
            <a:stretch>
              <a:fillRect/>
            </a:stretch>
          </p:blipFill>
          <p:spPr>
            <a:xfrm>
              <a:off x="0" y="6921500"/>
              <a:ext cx="12128500" cy="6794500"/>
            </a:xfrm>
            <a:prstGeom prst="rect">
              <a:avLst/>
            </a:prstGeom>
          </p:spPr>
        </p:pic>
        <p:pic>
          <p:nvPicPr>
            <p:cNvPr id="6" name="Picture 6"/>
            <p:cNvPicPr>
              <a:picLocks noChangeAspect="1"/>
            </p:cNvPicPr>
            <p:nvPr/>
          </p:nvPicPr>
          <p:blipFill>
            <a:blip r:embed="rId5"/>
            <a:srcRect t="7878" b="7878"/>
            <a:stretch>
              <a:fillRect/>
            </a:stretch>
          </p:blipFill>
          <p:spPr>
            <a:xfrm>
              <a:off x="12255500" y="6921500"/>
              <a:ext cx="12128500" cy="6794500"/>
            </a:xfrm>
            <a:prstGeom prst="rect">
              <a:avLst/>
            </a:prstGeom>
          </p:spPr>
        </p:pic>
      </p:grpSp>
      <p:grpSp>
        <p:nvGrpSpPr>
          <p:cNvPr id="7" name="Group 7"/>
          <p:cNvGrpSpPr/>
          <p:nvPr/>
        </p:nvGrpSpPr>
        <p:grpSpPr>
          <a:xfrm>
            <a:off x="3835261" y="966037"/>
            <a:ext cx="10617478" cy="8354925"/>
            <a:chOff x="0" y="0"/>
            <a:chExt cx="1298489" cy="1021785"/>
          </a:xfrm>
        </p:grpSpPr>
        <p:sp>
          <p:nvSpPr>
            <p:cNvPr id="8" name="Freeform 8"/>
            <p:cNvSpPr/>
            <p:nvPr/>
          </p:nvSpPr>
          <p:spPr>
            <a:xfrm>
              <a:off x="0" y="0"/>
              <a:ext cx="1298489" cy="1021785"/>
            </a:xfrm>
            <a:custGeom>
              <a:avLst/>
              <a:gdLst/>
              <a:ahLst/>
              <a:cxnLst/>
              <a:rect l="l" t="t" r="r" b="b"/>
              <a:pathLst>
                <a:path w="1298489" h="1021785">
                  <a:moveTo>
                    <a:pt x="649245" y="0"/>
                  </a:moveTo>
                  <a:lnTo>
                    <a:pt x="1298489" y="203200"/>
                  </a:lnTo>
                  <a:lnTo>
                    <a:pt x="1298489" y="818585"/>
                  </a:lnTo>
                  <a:lnTo>
                    <a:pt x="649245" y="1021785"/>
                  </a:lnTo>
                  <a:lnTo>
                    <a:pt x="0" y="818585"/>
                  </a:lnTo>
                  <a:lnTo>
                    <a:pt x="0" y="203200"/>
                  </a:lnTo>
                  <a:lnTo>
                    <a:pt x="649245" y="0"/>
                  </a:lnTo>
                  <a:close/>
                </a:path>
              </a:pathLst>
            </a:custGeom>
            <a:solidFill>
              <a:srgbClr val="FFFFFF"/>
            </a:solidFill>
          </p:spPr>
        </p:sp>
        <p:sp>
          <p:nvSpPr>
            <p:cNvPr id="9" name="TextBox 9"/>
            <p:cNvSpPr txBox="1"/>
            <p:nvPr/>
          </p:nvSpPr>
          <p:spPr>
            <a:xfrm>
              <a:off x="0" y="111125"/>
              <a:ext cx="1298489" cy="770960"/>
            </a:xfrm>
            <a:prstGeom prst="rect">
              <a:avLst/>
            </a:prstGeom>
          </p:spPr>
          <p:txBody>
            <a:bodyPr lIns="40519" tIns="40519" rIns="40519" bIns="40519" rtlCol="0" anchor="ctr"/>
            <a:lstStyle/>
            <a:p>
              <a:pPr algn="ctr">
                <a:lnSpc>
                  <a:spcPts val="1674"/>
                </a:lnSpc>
              </a:pPr>
              <a:endParaRPr/>
            </a:p>
          </p:txBody>
        </p:sp>
      </p:grpSp>
      <p:sp>
        <p:nvSpPr>
          <p:cNvPr id="10" name="Freeform 10"/>
          <p:cNvSpPr/>
          <p:nvPr/>
        </p:nvSpPr>
        <p:spPr>
          <a:xfrm>
            <a:off x="6381331" y="2121300"/>
            <a:ext cx="5550254" cy="1753348"/>
          </a:xfrm>
          <a:custGeom>
            <a:avLst/>
            <a:gdLst/>
            <a:ahLst/>
            <a:cxnLst/>
            <a:rect l="l" t="t" r="r" b="b"/>
            <a:pathLst>
              <a:path w="5550254" h="1753348">
                <a:moveTo>
                  <a:pt x="0" y="0"/>
                </a:moveTo>
                <a:lnTo>
                  <a:pt x="5550254" y="0"/>
                </a:lnTo>
                <a:lnTo>
                  <a:pt x="5550254" y="1753349"/>
                </a:lnTo>
                <a:lnTo>
                  <a:pt x="0" y="1753349"/>
                </a:lnTo>
                <a:lnTo>
                  <a:pt x="0" y="0"/>
                </a:lnTo>
                <a:close/>
              </a:path>
            </a:pathLst>
          </a:custGeom>
          <a:blipFill>
            <a:blip r:embed="rId6"/>
            <a:stretch>
              <a:fillRect/>
            </a:stretch>
          </a:blipFill>
        </p:spPr>
      </p:sp>
      <p:sp>
        <p:nvSpPr>
          <p:cNvPr id="11" name="TextBox 11"/>
          <p:cNvSpPr txBox="1"/>
          <p:nvPr/>
        </p:nvSpPr>
        <p:spPr>
          <a:xfrm>
            <a:off x="5226077" y="4456914"/>
            <a:ext cx="7860761" cy="3216910"/>
          </a:xfrm>
          <a:prstGeom prst="rect">
            <a:avLst/>
          </a:prstGeom>
        </p:spPr>
        <p:txBody>
          <a:bodyPr lIns="0" tIns="0" rIns="0" bIns="0" rtlCol="0" anchor="t">
            <a:spAutoFit/>
          </a:bodyPr>
          <a:lstStyle/>
          <a:p>
            <a:pPr algn="ctr">
              <a:lnSpc>
                <a:spcPts val="6439"/>
              </a:lnSpc>
            </a:pPr>
            <a:r>
              <a:rPr lang="en-US" sz="4599">
                <a:solidFill>
                  <a:srgbClr val="2F428E"/>
                </a:solidFill>
                <a:latin typeface="TT Hoves"/>
                <a:ea typeface="TT Hoves"/>
                <a:cs typeface="TT Hoves"/>
                <a:sym typeface="TT Hoves"/>
              </a:rPr>
              <a:t>CBPA co-chairs the statewide group which focuses on </a:t>
            </a:r>
          </a:p>
          <a:p>
            <a:pPr algn="ctr">
              <a:lnSpc>
                <a:spcPts val="6439"/>
              </a:lnSpc>
            </a:pPr>
            <a:r>
              <a:rPr lang="en-US" sz="4599">
                <a:solidFill>
                  <a:srgbClr val="2F428E"/>
                </a:solidFill>
                <a:latin typeface="TT Hoves"/>
                <a:ea typeface="TT Hoves"/>
                <a:cs typeface="TT Hoves"/>
                <a:sym typeface="TT Hoves"/>
              </a:rPr>
              <a:t>supply chain issues including ports and warehouses.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9509" y="0"/>
            <a:ext cx="12662509" cy="2504459"/>
          </a:xfrm>
          <a:custGeom>
            <a:avLst/>
            <a:gdLst/>
            <a:ahLst/>
            <a:cxnLst/>
            <a:rect l="l" t="t" r="r" b="b"/>
            <a:pathLst>
              <a:path w="12662509" h="2504459">
                <a:moveTo>
                  <a:pt x="0" y="0"/>
                </a:moveTo>
                <a:lnTo>
                  <a:pt x="12662509" y="0"/>
                </a:lnTo>
                <a:lnTo>
                  <a:pt x="12662509" y="2504459"/>
                </a:lnTo>
                <a:lnTo>
                  <a:pt x="0" y="2504459"/>
                </a:lnTo>
                <a:lnTo>
                  <a:pt x="0" y="0"/>
                </a:lnTo>
                <a:close/>
              </a:path>
            </a:pathLst>
          </a:custGeom>
          <a:blipFill>
            <a:blip r:embed="rId2"/>
            <a:stretch>
              <a:fillRect t="-95509" b="-141345"/>
            </a:stretch>
          </a:blipFill>
        </p:spPr>
      </p:sp>
      <p:grpSp>
        <p:nvGrpSpPr>
          <p:cNvPr id="3" name="Group 3"/>
          <p:cNvGrpSpPr/>
          <p:nvPr/>
        </p:nvGrpSpPr>
        <p:grpSpPr>
          <a:xfrm rot="-10800000">
            <a:off x="-6258005" y="-88241"/>
            <a:ext cx="15118279" cy="2897174"/>
            <a:chOff x="0" y="0"/>
            <a:chExt cx="1216146" cy="233055"/>
          </a:xfrm>
        </p:grpSpPr>
        <p:sp>
          <p:nvSpPr>
            <p:cNvPr id="4" name="Freeform 4"/>
            <p:cNvSpPr/>
            <p:nvPr/>
          </p:nvSpPr>
          <p:spPr>
            <a:xfrm>
              <a:off x="0" y="0"/>
              <a:ext cx="1216146" cy="233055"/>
            </a:xfrm>
            <a:custGeom>
              <a:avLst/>
              <a:gdLst/>
              <a:ahLst/>
              <a:cxnLst/>
              <a:rect l="l" t="t" r="r" b="b"/>
              <a:pathLst>
                <a:path w="1216146" h="233055">
                  <a:moveTo>
                    <a:pt x="203200" y="0"/>
                  </a:moveTo>
                  <a:lnTo>
                    <a:pt x="1012946" y="0"/>
                  </a:lnTo>
                  <a:lnTo>
                    <a:pt x="1216146" y="233055"/>
                  </a:lnTo>
                  <a:lnTo>
                    <a:pt x="0" y="233055"/>
                  </a:lnTo>
                  <a:lnTo>
                    <a:pt x="203200" y="0"/>
                  </a:lnTo>
                  <a:close/>
                </a:path>
              </a:pathLst>
            </a:custGeom>
            <a:solidFill>
              <a:srgbClr val="2F428E"/>
            </a:solidFill>
          </p:spPr>
        </p:sp>
        <p:sp>
          <p:nvSpPr>
            <p:cNvPr id="5" name="TextBox 5"/>
            <p:cNvSpPr txBox="1"/>
            <p:nvPr/>
          </p:nvSpPr>
          <p:spPr>
            <a:xfrm>
              <a:off x="127000" y="-38100"/>
              <a:ext cx="962146" cy="271155"/>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13814230" y="9209722"/>
            <a:ext cx="5765006" cy="1125855"/>
            <a:chOff x="0" y="0"/>
            <a:chExt cx="7686674" cy="1501140"/>
          </a:xfrm>
        </p:grpSpPr>
        <p:grpSp>
          <p:nvGrpSpPr>
            <p:cNvPr id="7" name="Group 7"/>
            <p:cNvGrpSpPr/>
            <p:nvPr/>
          </p:nvGrpSpPr>
          <p:grpSpPr>
            <a:xfrm>
              <a:off x="0" y="0"/>
              <a:ext cx="7686674" cy="1501140"/>
              <a:chOff x="0" y="0"/>
              <a:chExt cx="1049690" cy="204995"/>
            </a:xfrm>
          </p:grpSpPr>
          <p:sp>
            <p:nvSpPr>
              <p:cNvPr id="8" name="Freeform 8"/>
              <p:cNvSpPr/>
              <p:nvPr/>
            </p:nvSpPr>
            <p:spPr>
              <a:xfrm>
                <a:off x="0" y="0"/>
                <a:ext cx="1049690" cy="204995"/>
              </a:xfrm>
              <a:custGeom>
                <a:avLst/>
                <a:gdLst/>
                <a:ahLst/>
                <a:cxnLst/>
                <a:rect l="l" t="t" r="r" b="b"/>
                <a:pathLst>
                  <a:path w="1049690" h="204995">
                    <a:moveTo>
                      <a:pt x="203200" y="0"/>
                    </a:moveTo>
                    <a:lnTo>
                      <a:pt x="846490" y="0"/>
                    </a:lnTo>
                    <a:lnTo>
                      <a:pt x="1049690" y="204995"/>
                    </a:lnTo>
                    <a:lnTo>
                      <a:pt x="0" y="204995"/>
                    </a:lnTo>
                    <a:lnTo>
                      <a:pt x="203200" y="0"/>
                    </a:lnTo>
                    <a:close/>
                  </a:path>
                </a:pathLst>
              </a:custGeom>
              <a:solidFill>
                <a:srgbClr val="2F428E"/>
              </a:solidFill>
            </p:spPr>
          </p:sp>
          <p:sp>
            <p:nvSpPr>
              <p:cNvPr id="9" name="TextBox 9"/>
              <p:cNvSpPr txBox="1"/>
              <p:nvPr/>
            </p:nvSpPr>
            <p:spPr>
              <a:xfrm>
                <a:off x="127000" y="-38100"/>
                <a:ext cx="795690" cy="243095"/>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942883" y="466090"/>
              <a:ext cx="2698286" cy="530860"/>
            </a:xfrm>
            <a:prstGeom prst="rect">
              <a:avLst/>
            </a:prstGeom>
          </p:spPr>
          <p:txBody>
            <a:bodyPr lIns="0" tIns="0" rIns="0" bIns="0" rtlCol="0" anchor="t">
              <a:spAutoFit/>
            </a:bodyPr>
            <a:lstStyle/>
            <a:p>
              <a:pPr marL="0" lvl="0" indent="0" algn="r">
                <a:lnSpc>
                  <a:spcPts val="3119"/>
                </a:lnSpc>
                <a:spcBef>
                  <a:spcPct val="0"/>
                </a:spcBef>
              </a:pPr>
              <a:r>
                <a:rPr lang="en-US" sz="2399" b="1">
                  <a:solidFill>
                    <a:srgbClr val="FFFFFF"/>
                  </a:solidFill>
                  <a:latin typeface="Helios Bold"/>
                  <a:ea typeface="Helios Bold"/>
                  <a:cs typeface="Helios Bold"/>
                  <a:sym typeface="Helios Bold"/>
                </a:rPr>
                <a:t>CBPA.COM</a:t>
              </a:r>
            </a:p>
          </p:txBody>
        </p:sp>
      </p:grpSp>
      <p:sp>
        <p:nvSpPr>
          <p:cNvPr id="11" name="TextBox 11"/>
          <p:cNvSpPr txBox="1"/>
          <p:nvPr/>
        </p:nvSpPr>
        <p:spPr>
          <a:xfrm>
            <a:off x="785528" y="893621"/>
            <a:ext cx="6211801" cy="923925"/>
          </a:xfrm>
          <a:prstGeom prst="rect">
            <a:avLst/>
          </a:prstGeom>
        </p:spPr>
        <p:txBody>
          <a:bodyPr lIns="0" tIns="0" rIns="0" bIns="0" rtlCol="0" anchor="t">
            <a:spAutoFit/>
          </a:bodyPr>
          <a:lstStyle/>
          <a:p>
            <a:pPr algn="l">
              <a:lnSpc>
                <a:spcPts val="7200"/>
              </a:lnSpc>
            </a:pPr>
            <a:r>
              <a:rPr lang="en-US" sz="6000" b="1">
                <a:solidFill>
                  <a:srgbClr val="FFFFFF"/>
                </a:solidFill>
                <a:latin typeface="TT Hoves Bold"/>
                <a:ea typeface="TT Hoves Bold"/>
                <a:cs typeface="TT Hoves Bold"/>
                <a:sym typeface="TT Hoves Bold"/>
              </a:rPr>
              <a:t>2024 EVENTS</a:t>
            </a:r>
          </a:p>
        </p:txBody>
      </p:sp>
      <p:sp>
        <p:nvSpPr>
          <p:cNvPr id="12" name="TextBox 12"/>
          <p:cNvSpPr txBox="1"/>
          <p:nvPr/>
        </p:nvSpPr>
        <p:spPr>
          <a:xfrm>
            <a:off x="502756" y="3339683"/>
            <a:ext cx="8357518" cy="6084620"/>
          </a:xfrm>
          <a:prstGeom prst="rect">
            <a:avLst/>
          </a:prstGeom>
        </p:spPr>
        <p:txBody>
          <a:bodyPr lIns="0" tIns="0" rIns="0" bIns="0" rtlCol="0" anchor="t">
            <a:spAutoFit/>
          </a:bodyPr>
          <a:lstStyle/>
          <a:p>
            <a:pPr algn="ctr">
              <a:lnSpc>
                <a:spcPts val="4827"/>
              </a:lnSpc>
            </a:pPr>
            <a:r>
              <a:rPr lang="en-US" sz="3448" b="1">
                <a:solidFill>
                  <a:srgbClr val="2F428E"/>
                </a:solidFill>
                <a:latin typeface="TT Hoves Bold"/>
                <a:ea typeface="TT Hoves Bold"/>
                <a:cs typeface="TT Hoves Bold"/>
                <a:sym typeface="TT Hoves Bold"/>
              </a:rPr>
              <a:t>Legislative All-Star Luncheon</a:t>
            </a:r>
          </a:p>
          <a:p>
            <a:pPr algn="ctr">
              <a:lnSpc>
                <a:spcPts val="4827"/>
              </a:lnSpc>
            </a:pPr>
            <a:r>
              <a:rPr lang="en-US" sz="3448">
                <a:solidFill>
                  <a:srgbClr val="1B1A1E"/>
                </a:solidFill>
                <a:latin typeface="TT Hoves"/>
                <a:ea typeface="TT Hoves"/>
                <a:cs typeface="TT Hoves"/>
                <a:sym typeface="TT Hoves"/>
              </a:rPr>
              <a:t>February 22, 2024</a:t>
            </a:r>
          </a:p>
          <a:p>
            <a:pPr algn="ctr">
              <a:lnSpc>
                <a:spcPts val="4827"/>
              </a:lnSpc>
            </a:pPr>
            <a:r>
              <a:rPr lang="en-US" sz="3448">
                <a:solidFill>
                  <a:srgbClr val="1B1A1E"/>
                </a:solidFill>
                <a:latin typeface="TT Hoves"/>
                <a:ea typeface="TT Hoves"/>
                <a:cs typeface="TT Hoves"/>
                <a:sym typeface="TT Hoves"/>
              </a:rPr>
              <a:t>Sacramento</a:t>
            </a:r>
          </a:p>
          <a:p>
            <a:pPr algn="ctr">
              <a:lnSpc>
                <a:spcPts val="4827"/>
              </a:lnSpc>
            </a:pPr>
            <a:endParaRPr lang="en-US" sz="3448">
              <a:solidFill>
                <a:srgbClr val="1B1A1E"/>
              </a:solidFill>
              <a:latin typeface="TT Hoves"/>
              <a:ea typeface="TT Hoves"/>
              <a:cs typeface="TT Hoves"/>
              <a:sym typeface="TT Hoves"/>
            </a:endParaRPr>
          </a:p>
          <a:p>
            <a:pPr algn="ctr">
              <a:lnSpc>
                <a:spcPts val="4827"/>
              </a:lnSpc>
              <a:spcBef>
                <a:spcPct val="0"/>
              </a:spcBef>
            </a:pPr>
            <a:r>
              <a:rPr lang="en-US" sz="3448" b="1">
                <a:solidFill>
                  <a:srgbClr val="2F428E"/>
                </a:solidFill>
                <a:latin typeface="TT Hoves Bold"/>
                <a:ea typeface="TT Hoves Bold"/>
                <a:cs typeface="TT Hoves Bold"/>
                <a:sym typeface="TT Hoves Bold"/>
              </a:rPr>
              <a:t>Industrywide Legislative Zoom Meeting</a:t>
            </a:r>
          </a:p>
          <a:p>
            <a:pPr algn="ctr">
              <a:lnSpc>
                <a:spcPts val="4827"/>
              </a:lnSpc>
              <a:spcBef>
                <a:spcPct val="0"/>
              </a:spcBef>
            </a:pPr>
            <a:r>
              <a:rPr lang="en-US" sz="3448">
                <a:solidFill>
                  <a:srgbClr val="000000"/>
                </a:solidFill>
                <a:latin typeface="TT Hoves"/>
                <a:ea typeface="TT Hoves"/>
                <a:cs typeface="TT Hoves"/>
                <a:sym typeface="TT Hoves"/>
              </a:rPr>
              <a:t>March 22, 2024</a:t>
            </a:r>
          </a:p>
          <a:p>
            <a:pPr algn="ctr">
              <a:lnSpc>
                <a:spcPts val="4827"/>
              </a:lnSpc>
              <a:spcBef>
                <a:spcPct val="0"/>
              </a:spcBef>
            </a:pPr>
            <a:endParaRPr lang="en-US" sz="3448">
              <a:solidFill>
                <a:srgbClr val="000000"/>
              </a:solidFill>
              <a:latin typeface="TT Hoves"/>
              <a:ea typeface="TT Hoves"/>
              <a:cs typeface="TT Hoves"/>
              <a:sym typeface="TT Hoves"/>
            </a:endParaRPr>
          </a:p>
          <a:p>
            <a:pPr algn="ctr">
              <a:lnSpc>
                <a:spcPts val="4827"/>
              </a:lnSpc>
              <a:spcBef>
                <a:spcPct val="0"/>
              </a:spcBef>
            </a:pPr>
            <a:r>
              <a:rPr lang="en-US" sz="3448" b="1">
                <a:solidFill>
                  <a:srgbClr val="2F428E"/>
                </a:solidFill>
                <a:latin typeface="TT Hoves Bold"/>
                <a:ea typeface="TT Hoves Bold"/>
                <a:cs typeface="TT Hoves Bold"/>
                <a:sym typeface="TT Hoves Bold"/>
              </a:rPr>
              <a:t>CBPA Board Meeting &amp; PAC Fundraiser</a:t>
            </a:r>
          </a:p>
          <a:p>
            <a:pPr algn="ctr">
              <a:lnSpc>
                <a:spcPts val="4827"/>
              </a:lnSpc>
              <a:spcBef>
                <a:spcPct val="0"/>
              </a:spcBef>
            </a:pPr>
            <a:r>
              <a:rPr lang="en-US" sz="3448">
                <a:solidFill>
                  <a:srgbClr val="000000"/>
                </a:solidFill>
                <a:latin typeface="TT Hoves"/>
                <a:ea typeface="TT Hoves"/>
                <a:cs typeface="TT Hoves"/>
                <a:sym typeface="TT Hoves"/>
              </a:rPr>
              <a:t>May 2, 2024</a:t>
            </a:r>
          </a:p>
          <a:p>
            <a:pPr algn="ctr">
              <a:lnSpc>
                <a:spcPts val="4827"/>
              </a:lnSpc>
              <a:spcBef>
                <a:spcPct val="0"/>
              </a:spcBef>
            </a:pPr>
            <a:r>
              <a:rPr lang="en-US" sz="3448">
                <a:solidFill>
                  <a:srgbClr val="000000"/>
                </a:solidFill>
                <a:latin typeface="TT Hoves"/>
                <a:ea typeface="TT Hoves"/>
                <a:cs typeface="TT Hoves"/>
                <a:sym typeface="TT Hoves"/>
              </a:rPr>
              <a:t>Downtown Los Angeles</a:t>
            </a:r>
          </a:p>
        </p:txBody>
      </p:sp>
      <p:sp>
        <p:nvSpPr>
          <p:cNvPr id="13" name="TextBox 13"/>
          <p:cNvSpPr txBox="1"/>
          <p:nvPr/>
        </p:nvSpPr>
        <p:spPr>
          <a:xfrm>
            <a:off x="10194629" y="3626980"/>
            <a:ext cx="7528396" cy="4579049"/>
          </a:xfrm>
          <a:prstGeom prst="rect">
            <a:avLst/>
          </a:prstGeom>
        </p:spPr>
        <p:txBody>
          <a:bodyPr lIns="0" tIns="0" rIns="0" bIns="0" rtlCol="0" anchor="t">
            <a:spAutoFit/>
          </a:bodyPr>
          <a:lstStyle/>
          <a:p>
            <a:pPr algn="ctr">
              <a:lnSpc>
                <a:spcPts val="5209"/>
              </a:lnSpc>
            </a:pPr>
            <a:r>
              <a:rPr lang="en-US" sz="3449" b="1">
                <a:solidFill>
                  <a:srgbClr val="2F428E"/>
                </a:solidFill>
                <a:latin typeface="TT Hoves Bold"/>
                <a:ea typeface="TT Hoves Bold"/>
                <a:cs typeface="TT Hoves Bold"/>
                <a:sym typeface="TT Hoves Bold"/>
              </a:rPr>
              <a:t>CA Commercial Real Estate Summit</a:t>
            </a:r>
          </a:p>
          <a:p>
            <a:pPr algn="ctr">
              <a:lnSpc>
                <a:spcPts val="5209"/>
              </a:lnSpc>
            </a:pPr>
            <a:r>
              <a:rPr lang="en-US" sz="3449">
                <a:solidFill>
                  <a:srgbClr val="000000"/>
                </a:solidFill>
                <a:latin typeface="TT Hoves"/>
                <a:ea typeface="TT Hoves"/>
                <a:cs typeface="TT Hoves"/>
                <a:sym typeface="TT Hoves"/>
              </a:rPr>
              <a:t>August 13-14, 2024</a:t>
            </a:r>
          </a:p>
          <a:p>
            <a:pPr algn="ctr">
              <a:lnSpc>
                <a:spcPts val="5209"/>
              </a:lnSpc>
            </a:pPr>
            <a:r>
              <a:rPr lang="en-US" sz="3449">
                <a:solidFill>
                  <a:srgbClr val="000000"/>
                </a:solidFill>
                <a:latin typeface="TT Hoves"/>
                <a:ea typeface="TT Hoves"/>
                <a:cs typeface="TT Hoves"/>
                <a:sym typeface="TT Hoves"/>
              </a:rPr>
              <a:t>Sacramento</a:t>
            </a:r>
          </a:p>
          <a:p>
            <a:pPr algn="ctr">
              <a:lnSpc>
                <a:spcPts val="5209"/>
              </a:lnSpc>
            </a:pPr>
            <a:endParaRPr lang="en-US" sz="3449">
              <a:solidFill>
                <a:srgbClr val="000000"/>
              </a:solidFill>
              <a:latin typeface="TT Hoves"/>
              <a:ea typeface="TT Hoves"/>
              <a:cs typeface="TT Hoves"/>
              <a:sym typeface="TT Hoves"/>
            </a:endParaRPr>
          </a:p>
          <a:p>
            <a:pPr algn="ctr">
              <a:lnSpc>
                <a:spcPts val="5209"/>
              </a:lnSpc>
            </a:pPr>
            <a:r>
              <a:rPr lang="en-US" sz="3449" b="1">
                <a:solidFill>
                  <a:srgbClr val="2F428E"/>
                </a:solidFill>
                <a:latin typeface="TT Hoves Bold"/>
                <a:ea typeface="TT Hoves Bold"/>
                <a:cs typeface="TT Hoves Bold"/>
                <a:sym typeface="TT Hoves Bold"/>
              </a:rPr>
              <a:t>Industry Awards Dinner</a:t>
            </a:r>
          </a:p>
          <a:p>
            <a:pPr algn="ctr">
              <a:lnSpc>
                <a:spcPts val="5209"/>
              </a:lnSpc>
            </a:pPr>
            <a:r>
              <a:rPr lang="en-US" sz="3449">
                <a:solidFill>
                  <a:srgbClr val="000000"/>
                </a:solidFill>
                <a:latin typeface="TT Hoves"/>
                <a:ea typeface="TT Hoves"/>
                <a:cs typeface="TT Hoves"/>
                <a:sym typeface="TT Hoves"/>
              </a:rPr>
              <a:t>November 7, 2024</a:t>
            </a:r>
          </a:p>
          <a:p>
            <a:pPr algn="ctr">
              <a:lnSpc>
                <a:spcPts val="5209"/>
              </a:lnSpc>
            </a:pPr>
            <a:r>
              <a:rPr lang="en-US" sz="3449">
                <a:solidFill>
                  <a:srgbClr val="000000"/>
                </a:solidFill>
                <a:latin typeface="TT Hoves"/>
                <a:ea typeface="TT Hoves"/>
                <a:cs typeface="TT Hoves"/>
                <a:sym typeface="TT Hoves"/>
              </a:rPr>
              <a:t>Orange County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5356" y="0"/>
            <a:ext cx="18513356" cy="3702671"/>
          </a:xfrm>
          <a:custGeom>
            <a:avLst/>
            <a:gdLst/>
            <a:ahLst/>
            <a:cxnLst/>
            <a:rect l="l" t="t" r="r" b="b"/>
            <a:pathLst>
              <a:path w="18513356" h="3702671">
                <a:moveTo>
                  <a:pt x="0" y="0"/>
                </a:moveTo>
                <a:lnTo>
                  <a:pt x="18513356" y="0"/>
                </a:lnTo>
                <a:lnTo>
                  <a:pt x="18513356" y="3702671"/>
                </a:lnTo>
                <a:lnTo>
                  <a:pt x="0" y="3702671"/>
                </a:lnTo>
                <a:lnTo>
                  <a:pt x="0" y="0"/>
                </a:lnTo>
                <a:close/>
              </a:path>
            </a:pathLst>
          </a:custGeom>
          <a:blipFill>
            <a:blip r:embed="rId2"/>
            <a:stretch>
              <a:fillRect/>
            </a:stretch>
          </a:blipFill>
        </p:spPr>
      </p:sp>
      <p:sp>
        <p:nvSpPr>
          <p:cNvPr id="3" name="AutoShape 3"/>
          <p:cNvSpPr/>
          <p:nvPr/>
        </p:nvSpPr>
        <p:spPr>
          <a:xfrm flipV="1">
            <a:off x="-2858023" y="4075256"/>
            <a:ext cx="22760654" cy="19050"/>
          </a:xfrm>
          <a:prstGeom prst="line">
            <a:avLst/>
          </a:prstGeom>
          <a:ln w="104775" cap="flat">
            <a:solidFill>
              <a:srgbClr val="2F428E"/>
            </a:solidFill>
            <a:prstDash val="solid"/>
            <a:headEnd type="none" w="sm" len="sm"/>
            <a:tailEnd type="none" w="sm" len="sm"/>
          </a:ln>
        </p:spPr>
      </p:sp>
      <p:sp>
        <p:nvSpPr>
          <p:cNvPr id="4" name="AutoShape 4"/>
          <p:cNvSpPr/>
          <p:nvPr/>
        </p:nvSpPr>
        <p:spPr>
          <a:xfrm flipV="1">
            <a:off x="-2858067" y="6102990"/>
            <a:ext cx="22760654" cy="19050"/>
          </a:xfrm>
          <a:prstGeom prst="line">
            <a:avLst/>
          </a:prstGeom>
          <a:ln w="104775" cap="flat">
            <a:solidFill>
              <a:srgbClr val="2F428E"/>
            </a:solidFill>
            <a:prstDash val="solid"/>
            <a:headEnd type="none" w="sm" len="sm"/>
            <a:tailEnd type="none" w="sm" len="sm"/>
          </a:ln>
        </p:spPr>
      </p:sp>
      <p:sp>
        <p:nvSpPr>
          <p:cNvPr id="5" name="Freeform 5"/>
          <p:cNvSpPr/>
          <p:nvPr/>
        </p:nvSpPr>
        <p:spPr>
          <a:xfrm>
            <a:off x="156423" y="6488752"/>
            <a:ext cx="17975155" cy="3595031"/>
          </a:xfrm>
          <a:custGeom>
            <a:avLst/>
            <a:gdLst/>
            <a:ahLst/>
            <a:cxnLst/>
            <a:rect l="l" t="t" r="r" b="b"/>
            <a:pathLst>
              <a:path w="17975155" h="3595031">
                <a:moveTo>
                  <a:pt x="0" y="0"/>
                </a:moveTo>
                <a:lnTo>
                  <a:pt x="17975154" y="0"/>
                </a:lnTo>
                <a:lnTo>
                  <a:pt x="17975154" y="3595031"/>
                </a:lnTo>
                <a:lnTo>
                  <a:pt x="0" y="3595031"/>
                </a:lnTo>
                <a:lnTo>
                  <a:pt x="0" y="0"/>
                </a:lnTo>
                <a:close/>
              </a:path>
            </a:pathLst>
          </a:custGeom>
          <a:blipFill>
            <a:blip r:embed="rId3"/>
            <a:stretch>
              <a:fillRect/>
            </a:stretch>
          </a:blipFill>
        </p:spPr>
      </p:sp>
      <p:sp>
        <p:nvSpPr>
          <p:cNvPr id="6" name="Freeform 6"/>
          <p:cNvSpPr/>
          <p:nvPr/>
        </p:nvSpPr>
        <p:spPr>
          <a:xfrm>
            <a:off x="78211" y="4376409"/>
            <a:ext cx="18131577" cy="1359868"/>
          </a:xfrm>
          <a:custGeom>
            <a:avLst/>
            <a:gdLst/>
            <a:ahLst/>
            <a:cxnLst/>
            <a:rect l="l" t="t" r="r" b="b"/>
            <a:pathLst>
              <a:path w="18131577" h="1359868">
                <a:moveTo>
                  <a:pt x="0" y="0"/>
                </a:moveTo>
                <a:lnTo>
                  <a:pt x="18131578" y="0"/>
                </a:lnTo>
                <a:lnTo>
                  <a:pt x="18131578" y="1359868"/>
                </a:lnTo>
                <a:lnTo>
                  <a:pt x="0" y="1359868"/>
                </a:lnTo>
                <a:lnTo>
                  <a:pt x="0" y="0"/>
                </a:lnTo>
                <a:close/>
              </a:path>
            </a:pathLst>
          </a:custGeom>
          <a:blipFill>
            <a:blip r:embed="rId4"/>
            <a:stretch>
              <a:fillRect/>
            </a:stretch>
          </a:blipFill>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68915" y="186249"/>
            <a:ext cx="20112912" cy="5510655"/>
          </a:xfrm>
          <a:custGeom>
            <a:avLst/>
            <a:gdLst/>
            <a:ahLst/>
            <a:cxnLst/>
            <a:rect l="l" t="t" r="r" b="b"/>
            <a:pathLst>
              <a:path w="20112912" h="5510655">
                <a:moveTo>
                  <a:pt x="0" y="0"/>
                </a:moveTo>
                <a:lnTo>
                  <a:pt x="20112912" y="0"/>
                </a:lnTo>
                <a:lnTo>
                  <a:pt x="20112912" y="5510655"/>
                </a:lnTo>
                <a:lnTo>
                  <a:pt x="0" y="5510655"/>
                </a:lnTo>
                <a:lnTo>
                  <a:pt x="0" y="0"/>
                </a:lnTo>
                <a:close/>
              </a:path>
            </a:pathLst>
          </a:custGeom>
          <a:blipFill>
            <a:blip r:embed="rId2"/>
            <a:stretch>
              <a:fillRect l="-1372" r="-1372"/>
            </a:stretch>
          </a:blipFill>
        </p:spPr>
      </p:sp>
      <p:sp>
        <p:nvSpPr>
          <p:cNvPr id="3" name="AutoShape 3"/>
          <p:cNvSpPr/>
          <p:nvPr/>
        </p:nvSpPr>
        <p:spPr>
          <a:xfrm flipV="1">
            <a:off x="-2929882" y="5696904"/>
            <a:ext cx="22760654" cy="2533"/>
          </a:xfrm>
          <a:prstGeom prst="line">
            <a:avLst/>
          </a:prstGeom>
          <a:ln w="104775" cap="flat">
            <a:solidFill>
              <a:srgbClr val="011674"/>
            </a:solidFill>
            <a:prstDash val="solid"/>
            <a:headEnd type="none" w="sm" len="sm"/>
            <a:tailEnd type="none" w="sm" len="sm"/>
          </a:ln>
        </p:spPr>
      </p:sp>
      <p:sp>
        <p:nvSpPr>
          <p:cNvPr id="4" name="AutoShape 4"/>
          <p:cNvSpPr/>
          <p:nvPr/>
        </p:nvSpPr>
        <p:spPr>
          <a:xfrm flipV="1">
            <a:off x="-2929887" y="6202415"/>
            <a:ext cx="22760654" cy="2533"/>
          </a:xfrm>
          <a:prstGeom prst="line">
            <a:avLst/>
          </a:prstGeom>
          <a:ln w="104775" cap="flat">
            <a:solidFill>
              <a:srgbClr val="011674"/>
            </a:solidFill>
            <a:prstDash val="solid"/>
            <a:headEnd type="none" w="sm" len="sm"/>
            <a:tailEnd type="none" w="sm" len="sm"/>
          </a:ln>
        </p:spPr>
      </p:sp>
      <p:sp>
        <p:nvSpPr>
          <p:cNvPr id="5" name="Freeform 5"/>
          <p:cNvSpPr/>
          <p:nvPr/>
        </p:nvSpPr>
        <p:spPr>
          <a:xfrm>
            <a:off x="141601" y="6690456"/>
            <a:ext cx="18004798" cy="3000800"/>
          </a:xfrm>
          <a:custGeom>
            <a:avLst/>
            <a:gdLst/>
            <a:ahLst/>
            <a:cxnLst/>
            <a:rect l="l" t="t" r="r" b="b"/>
            <a:pathLst>
              <a:path w="18004798" h="3000800">
                <a:moveTo>
                  <a:pt x="0" y="0"/>
                </a:moveTo>
                <a:lnTo>
                  <a:pt x="18004798" y="0"/>
                </a:lnTo>
                <a:lnTo>
                  <a:pt x="18004798" y="3000799"/>
                </a:lnTo>
                <a:lnTo>
                  <a:pt x="0" y="3000799"/>
                </a:lnTo>
                <a:lnTo>
                  <a:pt x="0" y="0"/>
                </a:lnTo>
                <a:close/>
              </a:path>
            </a:pathLst>
          </a:custGeom>
          <a:blipFill>
            <a:blip r:embed="rId3"/>
            <a:stretch>
              <a:fillRect/>
            </a:stretch>
          </a:blipFill>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7708610" y="-412494"/>
            <a:ext cx="18562305" cy="8555165"/>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9144000" y="2051466"/>
            <a:ext cx="12503082" cy="10287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t="-1160" b="-1160"/>
              </a:stretch>
            </a:blipFill>
          </p:spPr>
        </p:sp>
      </p:grpSp>
      <p:grpSp>
        <p:nvGrpSpPr>
          <p:cNvPr id="8" name="Group 8"/>
          <p:cNvGrpSpPr/>
          <p:nvPr/>
        </p:nvGrpSpPr>
        <p:grpSpPr>
          <a:xfrm>
            <a:off x="9006848" y="6804594"/>
            <a:ext cx="7555842" cy="3482406"/>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57647"/>
              </a:srgbClr>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5713049" y="2051466"/>
            <a:ext cx="4286754" cy="1350327"/>
          </a:xfrm>
          <a:custGeom>
            <a:avLst/>
            <a:gdLst/>
            <a:ahLst/>
            <a:cxnLst/>
            <a:rect l="l" t="t" r="r" b="b"/>
            <a:pathLst>
              <a:path w="4286754" h="1350327">
                <a:moveTo>
                  <a:pt x="0" y="0"/>
                </a:moveTo>
                <a:lnTo>
                  <a:pt x="4286754" y="0"/>
                </a:lnTo>
                <a:lnTo>
                  <a:pt x="4286754" y="1350327"/>
                </a:lnTo>
                <a:lnTo>
                  <a:pt x="0" y="1350327"/>
                </a:lnTo>
                <a:lnTo>
                  <a:pt x="0" y="0"/>
                </a:lnTo>
                <a:close/>
              </a:path>
            </a:pathLst>
          </a:custGeom>
          <a:blipFill>
            <a:blip r:embed="rId3"/>
            <a:stretch>
              <a:fillRect/>
            </a:stretch>
          </a:blipFill>
        </p:spPr>
      </p:sp>
      <p:sp>
        <p:nvSpPr>
          <p:cNvPr id="12" name="Freeform 12"/>
          <p:cNvSpPr/>
          <p:nvPr/>
        </p:nvSpPr>
        <p:spPr>
          <a:xfrm>
            <a:off x="1028700" y="2051466"/>
            <a:ext cx="4342286" cy="1619158"/>
          </a:xfrm>
          <a:custGeom>
            <a:avLst/>
            <a:gdLst/>
            <a:ahLst/>
            <a:cxnLst/>
            <a:rect l="l" t="t" r="r" b="b"/>
            <a:pathLst>
              <a:path w="4342286" h="1619158">
                <a:moveTo>
                  <a:pt x="0" y="0"/>
                </a:moveTo>
                <a:lnTo>
                  <a:pt x="4342286" y="0"/>
                </a:lnTo>
                <a:lnTo>
                  <a:pt x="4342286" y="1619157"/>
                </a:lnTo>
                <a:lnTo>
                  <a:pt x="0" y="1619157"/>
                </a:lnTo>
                <a:lnTo>
                  <a:pt x="0" y="0"/>
                </a:lnTo>
                <a:close/>
              </a:path>
            </a:pathLst>
          </a:custGeom>
          <a:blipFill>
            <a:blip r:embed="rId4"/>
            <a:stretch>
              <a:fillRect/>
            </a:stretch>
          </a:blipFill>
        </p:spPr>
      </p:sp>
      <p:sp>
        <p:nvSpPr>
          <p:cNvPr id="13" name="Freeform 13"/>
          <p:cNvSpPr/>
          <p:nvPr/>
        </p:nvSpPr>
        <p:spPr>
          <a:xfrm>
            <a:off x="2091645" y="6303728"/>
            <a:ext cx="3621404" cy="339507"/>
          </a:xfrm>
          <a:custGeom>
            <a:avLst/>
            <a:gdLst/>
            <a:ahLst/>
            <a:cxnLst/>
            <a:rect l="l" t="t" r="r" b="b"/>
            <a:pathLst>
              <a:path w="3621404" h="339507">
                <a:moveTo>
                  <a:pt x="0" y="0"/>
                </a:moveTo>
                <a:lnTo>
                  <a:pt x="3621404" y="0"/>
                </a:lnTo>
                <a:lnTo>
                  <a:pt x="3621404" y="339507"/>
                </a:lnTo>
                <a:lnTo>
                  <a:pt x="0" y="3395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4" name="Group 14"/>
          <p:cNvGrpSpPr/>
          <p:nvPr/>
        </p:nvGrpSpPr>
        <p:grpSpPr>
          <a:xfrm>
            <a:off x="1028700" y="5010560"/>
            <a:ext cx="9368698" cy="3588068"/>
            <a:chOff x="0" y="0"/>
            <a:chExt cx="12491598" cy="4784091"/>
          </a:xfrm>
        </p:grpSpPr>
        <p:sp>
          <p:nvSpPr>
            <p:cNvPr id="15" name="TextBox 15"/>
            <p:cNvSpPr txBox="1"/>
            <p:nvPr/>
          </p:nvSpPr>
          <p:spPr>
            <a:xfrm>
              <a:off x="0" y="1828589"/>
              <a:ext cx="12491598" cy="2955502"/>
            </a:xfrm>
            <a:prstGeom prst="rect">
              <a:avLst/>
            </a:prstGeom>
          </p:spPr>
          <p:txBody>
            <a:bodyPr lIns="0" tIns="0" rIns="0" bIns="0" rtlCol="0" anchor="t">
              <a:spAutoFit/>
            </a:bodyPr>
            <a:lstStyle/>
            <a:p>
              <a:pPr algn="l">
                <a:lnSpc>
                  <a:spcPts val="4479"/>
                </a:lnSpc>
              </a:pPr>
              <a:endParaRPr/>
            </a:p>
            <a:p>
              <a:pPr algn="l">
                <a:lnSpc>
                  <a:spcPts val="4479"/>
                </a:lnSpc>
              </a:pPr>
              <a:r>
                <a:rPr lang="en-US" sz="3199">
                  <a:solidFill>
                    <a:srgbClr val="2F428E"/>
                  </a:solidFill>
                  <a:latin typeface="Helios"/>
                  <a:ea typeface="Helios"/>
                  <a:cs typeface="Helios"/>
                  <a:sym typeface="Helios"/>
                </a:rPr>
                <a:t>Matthew Hargrove, CEO</a:t>
              </a:r>
            </a:p>
            <a:p>
              <a:pPr algn="l">
                <a:lnSpc>
                  <a:spcPts val="4479"/>
                </a:lnSpc>
              </a:pPr>
              <a:r>
                <a:rPr lang="en-US" sz="3199">
                  <a:solidFill>
                    <a:srgbClr val="2F428E"/>
                  </a:solidFill>
                  <a:latin typeface="Helios"/>
                  <a:ea typeface="Helios"/>
                  <a:cs typeface="Helios"/>
                  <a:sym typeface="Helios"/>
                </a:rPr>
                <a:t>California Business Properties Association</a:t>
              </a:r>
            </a:p>
            <a:p>
              <a:pPr algn="l">
                <a:lnSpc>
                  <a:spcPts val="4479"/>
                </a:lnSpc>
              </a:pPr>
              <a:r>
                <a:rPr lang="en-US" sz="3199">
                  <a:solidFill>
                    <a:srgbClr val="2F428E"/>
                  </a:solidFill>
                  <a:latin typeface="Helios"/>
                  <a:ea typeface="Helios"/>
                  <a:cs typeface="Helios"/>
                  <a:sym typeface="Helios"/>
                </a:rPr>
                <a:t>mhargrove@cbpa.com</a:t>
              </a:r>
            </a:p>
          </p:txBody>
        </p:sp>
        <p:sp>
          <p:nvSpPr>
            <p:cNvPr id="16" name="TextBox 16"/>
            <p:cNvSpPr txBox="1"/>
            <p:nvPr/>
          </p:nvSpPr>
          <p:spPr>
            <a:xfrm>
              <a:off x="0" y="9525"/>
              <a:ext cx="12491598" cy="1565275"/>
            </a:xfrm>
            <a:prstGeom prst="rect">
              <a:avLst/>
            </a:prstGeom>
          </p:spPr>
          <p:txBody>
            <a:bodyPr lIns="0" tIns="0" rIns="0" bIns="0" rtlCol="0" anchor="t">
              <a:spAutoFit/>
            </a:bodyPr>
            <a:lstStyle/>
            <a:p>
              <a:pPr algn="l">
                <a:lnSpc>
                  <a:spcPts val="9360"/>
                </a:lnSpc>
              </a:pPr>
              <a:r>
                <a:rPr lang="en-US" sz="7800" b="1">
                  <a:solidFill>
                    <a:srgbClr val="2F428E"/>
                  </a:solidFill>
                  <a:latin typeface="TT Hoves Bold"/>
                  <a:ea typeface="TT Hoves Bold"/>
                  <a:cs typeface="TT Hoves Bold"/>
                  <a:sym typeface="TT Hoves Bold"/>
                </a:rPr>
                <a:t>THANK YOU!</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127180" y="0"/>
            <a:ext cx="13160820" cy="3152262"/>
          </a:xfrm>
          <a:custGeom>
            <a:avLst/>
            <a:gdLst/>
            <a:ahLst/>
            <a:cxnLst/>
            <a:rect l="l" t="t" r="r" b="b"/>
            <a:pathLst>
              <a:path w="13160820" h="3152262">
                <a:moveTo>
                  <a:pt x="0" y="0"/>
                </a:moveTo>
                <a:lnTo>
                  <a:pt x="13160820" y="0"/>
                </a:lnTo>
                <a:lnTo>
                  <a:pt x="13160820" y="3152262"/>
                </a:lnTo>
                <a:lnTo>
                  <a:pt x="0" y="3152262"/>
                </a:lnTo>
                <a:lnTo>
                  <a:pt x="0" y="0"/>
                </a:lnTo>
                <a:close/>
              </a:path>
            </a:pathLst>
          </a:custGeom>
          <a:blipFill>
            <a:blip r:embed="rId2"/>
            <a:stretch>
              <a:fillRect t="-80835" b="-97326"/>
            </a:stretch>
          </a:blipFill>
        </p:spPr>
      </p:sp>
      <p:grpSp>
        <p:nvGrpSpPr>
          <p:cNvPr id="3" name="Group 3"/>
          <p:cNvGrpSpPr/>
          <p:nvPr/>
        </p:nvGrpSpPr>
        <p:grpSpPr>
          <a:xfrm rot="-10800000">
            <a:off x="-5609038" y="0"/>
            <a:ext cx="14753038" cy="3370693"/>
            <a:chOff x="0" y="0"/>
            <a:chExt cx="819809" cy="187305"/>
          </a:xfrm>
        </p:grpSpPr>
        <p:sp>
          <p:nvSpPr>
            <p:cNvPr id="4" name="Freeform 4"/>
            <p:cNvSpPr/>
            <p:nvPr/>
          </p:nvSpPr>
          <p:spPr>
            <a:xfrm>
              <a:off x="0" y="0"/>
              <a:ext cx="819809" cy="187305"/>
            </a:xfrm>
            <a:custGeom>
              <a:avLst/>
              <a:gdLst/>
              <a:ahLst/>
              <a:cxnLst/>
              <a:rect l="l" t="t" r="r" b="b"/>
              <a:pathLst>
                <a:path w="819809" h="187305">
                  <a:moveTo>
                    <a:pt x="203200" y="0"/>
                  </a:moveTo>
                  <a:lnTo>
                    <a:pt x="616609" y="0"/>
                  </a:lnTo>
                  <a:lnTo>
                    <a:pt x="819809" y="187305"/>
                  </a:lnTo>
                  <a:lnTo>
                    <a:pt x="0" y="187305"/>
                  </a:lnTo>
                  <a:lnTo>
                    <a:pt x="203200" y="0"/>
                  </a:lnTo>
                  <a:close/>
                </a:path>
              </a:pathLst>
            </a:custGeom>
            <a:solidFill>
              <a:srgbClr val="2F428E"/>
            </a:solidFill>
          </p:spPr>
        </p:sp>
        <p:sp>
          <p:nvSpPr>
            <p:cNvPr id="5" name="TextBox 5"/>
            <p:cNvSpPr txBox="1"/>
            <p:nvPr/>
          </p:nvSpPr>
          <p:spPr>
            <a:xfrm>
              <a:off x="127000" y="-38100"/>
              <a:ext cx="565809" cy="225405"/>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13814230" y="9194324"/>
            <a:ext cx="5765006" cy="1156653"/>
            <a:chOff x="0" y="0"/>
            <a:chExt cx="7686674" cy="1542204"/>
          </a:xfrm>
        </p:grpSpPr>
        <p:grpSp>
          <p:nvGrpSpPr>
            <p:cNvPr id="7" name="Group 7"/>
            <p:cNvGrpSpPr/>
            <p:nvPr/>
          </p:nvGrpSpPr>
          <p:grpSpPr>
            <a:xfrm>
              <a:off x="0" y="0"/>
              <a:ext cx="7686674" cy="1542204"/>
              <a:chOff x="0" y="0"/>
              <a:chExt cx="1049690" cy="210603"/>
            </a:xfrm>
          </p:grpSpPr>
          <p:sp>
            <p:nvSpPr>
              <p:cNvPr id="8" name="Freeform 8"/>
              <p:cNvSpPr/>
              <p:nvPr/>
            </p:nvSpPr>
            <p:spPr>
              <a:xfrm>
                <a:off x="0" y="0"/>
                <a:ext cx="1049690" cy="210603"/>
              </a:xfrm>
              <a:custGeom>
                <a:avLst/>
                <a:gdLst/>
                <a:ahLst/>
                <a:cxnLst/>
                <a:rect l="l" t="t" r="r" b="b"/>
                <a:pathLst>
                  <a:path w="1049690" h="210603">
                    <a:moveTo>
                      <a:pt x="203200" y="0"/>
                    </a:moveTo>
                    <a:lnTo>
                      <a:pt x="846490" y="0"/>
                    </a:lnTo>
                    <a:lnTo>
                      <a:pt x="1049690" y="210603"/>
                    </a:lnTo>
                    <a:lnTo>
                      <a:pt x="0" y="210603"/>
                    </a:lnTo>
                    <a:lnTo>
                      <a:pt x="203200" y="0"/>
                    </a:lnTo>
                    <a:close/>
                  </a:path>
                </a:pathLst>
              </a:custGeom>
              <a:solidFill>
                <a:srgbClr val="2F428E"/>
              </a:solidFill>
            </p:spPr>
          </p:sp>
          <p:sp>
            <p:nvSpPr>
              <p:cNvPr id="9" name="TextBox 9"/>
              <p:cNvSpPr txBox="1"/>
              <p:nvPr/>
            </p:nvSpPr>
            <p:spPr>
              <a:xfrm>
                <a:off x="127000" y="-38100"/>
                <a:ext cx="795690" cy="248703"/>
              </a:xfrm>
              <a:prstGeom prst="rect">
                <a:avLst/>
              </a:prstGeom>
            </p:spPr>
            <p:txBody>
              <a:bodyPr lIns="50800" tIns="50800" rIns="50800" bIns="50800" rtlCol="0" anchor="ctr"/>
              <a:lstStyle/>
              <a:p>
                <a:pPr algn="ctr">
                  <a:lnSpc>
                    <a:spcPts val="2100"/>
                  </a:lnSpc>
                </a:pPr>
                <a:endParaRPr/>
              </a:p>
            </p:txBody>
          </p:sp>
        </p:grpSp>
        <p:sp>
          <p:nvSpPr>
            <p:cNvPr id="10" name="TextBox 10"/>
            <p:cNvSpPr txBox="1"/>
            <p:nvPr/>
          </p:nvSpPr>
          <p:spPr>
            <a:xfrm>
              <a:off x="1942883" y="475615"/>
              <a:ext cx="2698286" cy="562399"/>
            </a:xfrm>
            <a:prstGeom prst="rect">
              <a:avLst/>
            </a:prstGeom>
          </p:spPr>
          <p:txBody>
            <a:bodyPr lIns="0" tIns="0" rIns="0" bIns="0" rtlCol="0" anchor="t">
              <a:spAutoFit/>
            </a:bodyPr>
            <a:lstStyle/>
            <a:p>
              <a:pPr marL="0" lvl="0" indent="0" algn="r">
                <a:lnSpc>
                  <a:spcPts val="3379"/>
                </a:lnSpc>
                <a:spcBef>
                  <a:spcPct val="0"/>
                </a:spcBef>
              </a:pPr>
              <a:r>
                <a:rPr lang="en-US" sz="2599" b="1">
                  <a:solidFill>
                    <a:srgbClr val="FFFFFF"/>
                  </a:solidFill>
                  <a:latin typeface="Helios Bold"/>
                  <a:ea typeface="Helios Bold"/>
                  <a:cs typeface="Helios Bold"/>
                  <a:sym typeface="Helios Bold"/>
                </a:rPr>
                <a:t>CBPA.COM</a:t>
              </a:r>
            </a:p>
          </p:txBody>
        </p:sp>
      </p:grpSp>
      <p:grpSp>
        <p:nvGrpSpPr>
          <p:cNvPr id="11" name="Group 11"/>
          <p:cNvGrpSpPr>
            <a:grpSpLocks noChangeAspect="1"/>
          </p:cNvGrpSpPr>
          <p:nvPr/>
        </p:nvGrpSpPr>
        <p:grpSpPr>
          <a:xfrm>
            <a:off x="1953551" y="3735566"/>
            <a:ext cx="4705491" cy="3912388"/>
            <a:chOff x="0" y="0"/>
            <a:chExt cx="6299200" cy="5237480"/>
          </a:xfrm>
        </p:grpSpPr>
        <p:sp>
          <p:nvSpPr>
            <p:cNvPr id="12" name="Freeform 12">
              <a:hlinkClick r:id="rId3" tooltip="https://www.youtube.com/watch?v=Dt5KxljGySE&amp;list=PLF17zPgSog6f-taz_yPg0HmJMf5h97oYC"/>
            </p:cNvPr>
            <p:cNvSpPr/>
            <p:nvPr/>
          </p:nvSpPr>
          <p:spPr>
            <a:xfrm>
              <a:off x="0" y="0"/>
              <a:ext cx="6299200" cy="5237480"/>
            </a:xfrm>
            <a:custGeom>
              <a:avLst/>
              <a:gdLst/>
              <a:ahLst/>
              <a:cxnLst/>
              <a:rect l="l" t="t" r="r" b="b"/>
              <a:pathLst>
                <a:path w="6299200" h="5237480">
                  <a:moveTo>
                    <a:pt x="6299200" y="5237480"/>
                  </a:moveTo>
                  <a:lnTo>
                    <a:pt x="0" y="5237480"/>
                  </a:lnTo>
                  <a:lnTo>
                    <a:pt x="0" y="0"/>
                  </a:lnTo>
                  <a:lnTo>
                    <a:pt x="6299200" y="0"/>
                  </a:lnTo>
                  <a:lnTo>
                    <a:pt x="6299200" y="5237480"/>
                  </a:lnTo>
                  <a:close/>
                </a:path>
              </a:pathLst>
            </a:custGeom>
            <a:blipFill>
              <a:blip r:embed="rId4"/>
              <a:stretch>
                <a:fillRect l="-24291" r="-24291"/>
              </a:stretch>
            </a:blipFill>
          </p:spPr>
        </p:sp>
        <p:sp>
          <p:nvSpPr>
            <p:cNvPr id="13" name="Freeform 13">
              <a:hlinkClick r:id="rId3" tooltip="https://www.youtube.com/watch?v=Dt5KxljGySE&amp;list=PLF17zPgSog6f-taz_yPg0HmJMf5h97oYC"/>
            </p:cNvPr>
            <p:cNvSpPr/>
            <p:nvPr/>
          </p:nvSpPr>
          <p:spPr>
            <a:xfrm>
              <a:off x="0" y="0"/>
              <a:ext cx="6299200" cy="5237480"/>
            </a:xfrm>
            <a:custGeom>
              <a:avLst/>
              <a:gdLst/>
              <a:ahLst/>
              <a:cxnLst/>
              <a:rect l="l" t="t" r="r" b="b"/>
              <a:pathLst>
                <a:path w="6299200" h="5237480">
                  <a:moveTo>
                    <a:pt x="6299200" y="5237480"/>
                  </a:moveTo>
                  <a:lnTo>
                    <a:pt x="0" y="5237480"/>
                  </a:lnTo>
                  <a:lnTo>
                    <a:pt x="0" y="0"/>
                  </a:lnTo>
                  <a:lnTo>
                    <a:pt x="6299200" y="0"/>
                  </a:lnTo>
                  <a:lnTo>
                    <a:pt x="6299200" y="5237480"/>
                  </a:lnTo>
                  <a:close/>
                </a:path>
              </a:pathLst>
            </a:custGeom>
            <a:blipFill>
              <a:blip r:embed="rId5"/>
              <a:stretch>
                <a:fillRect l="-12" r="-12"/>
              </a:stretch>
            </a:blipFill>
          </p:spPr>
        </p:sp>
      </p:grpSp>
      <p:sp>
        <p:nvSpPr>
          <p:cNvPr id="14" name="TextBox 14"/>
          <p:cNvSpPr txBox="1"/>
          <p:nvPr/>
        </p:nvSpPr>
        <p:spPr>
          <a:xfrm>
            <a:off x="633046" y="299781"/>
            <a:ext cx="8115300" cy="2552700"/>
          </a:xfrm>
          <a:prstGeom prst="rect">
            <a:avLst/>
          </a:prstGeom>
        </p:spPr>
        <p:txBody>
          <a:bodyPr lIns="0" tIns="0" rIns="0" bIns="0" rtlCol="0" anchor="t">
            <a:spAutoFit/>
          </a:bodyPr>
          <a:lstStyle/>
          <a:p>
            <a:pPr algn="l">
              <a:lnSpc>
                <a:spcPts val="10080"/>
              </a:lnSpc>
            </a:pPr>
            <a:r>
              <a:rPr lang="en-US" sz="8400" b="1">
                <a:solidFill>
                  <a:srgbClr val="FFFFFF"/>
                </a:solidFill>
                <a:latin typeface="TT Hoves Bold"/>
                <a:ea typeface="TT Hoves Bold"/>
                <a:cs typeface="TT Hoves Bold"/>
                <a:sym typeface="TT Hoves Bold"/>
              </a:rPr>
              <a:t>ABOUT </a:t>
            </a:r>
          </a:p>
          <a:p>
            <a:pPr algn="l">
              <a:lnSpc>
                <a:spcPts val="10080"/>
              </a:lnSpc>
            </a:pPr>
            <a:r>
              <a:rPr lang="en-US" sz="8400" b="1">
                <a:solidFill>
                  <a:srgbClr val="FFFFFF"/>
                </a:solidFill>
                <a:latin typeface="TT Hoves Bold"/>
                <a:ea typeface="TT Hoves Bold"/>
                <a:cs typeface="TT Hoves Bold"/>
                <a:sym typeface="TT Hoves Bold"/>
              </a:rPr>
              <a:t>CBPA</a:t>
            </a:r>
          </a:p>
        </p:txBody>
      </p:sp>
      <p:sp>
        <p:nvSpPr>
          <p:cNvPr id="15" name="TextBox 15"/>
          <p:cNvSpPr txBox="1"/>
          <p:nvPr/>
        </p:nvSpPr>
        <p:spPr>
          <a:xfrm>
            <a:off x="1878823" y="7946152"/>
            <a:ext cx="4854947" cy="596901"/>
          </a:xfrm>
          <a:prstGeom prst="rect">
            <a:avLst/>
          </a:prstGeom>
        </p:spPr>
        <p:txBody>
          <a:bodyPr lIns="0" tIns="0" rIns="0" bIns="0" rtlCol="0" anchor="t">
            <a:spAutoFit/>
          </a:bodyPr>
          <a:lstStyle/>
          <a:p>
            <a:pPr algn="ctr">
              <a:lnSpc>
                <a:spcPts val="4899"/>
              </a:lnSpc>
            </a:pPr>
            <a:r>
              <a:rPr lang="en-US" sz="3499" b="1">
                <a:solidFill>
                  <a:srgbClr val="2F428E"/>
                </a:solidFill>
                <a:latin typeface="TT Hoves Bold"/>
                <a:ea typeface="TT Hoves Bold"/>
                <a:cs typeface="TT Hoves Bold"/>
                <a:sym typeface="TT Hoves Bold"/>
              </a:rPr>
              <a:t>50 Years of Service</a:t>
            </a:r>
          </a:p>
        </p:txBody>
      </p:sp>
      <p:sp>
        <p:nvSpPr>
          <p:cNvPr id="16" name="TextBox 16"/>
          <p:cNvSpPr txBox="1"/>
          <p:nvPr/>
        </p:nvSpPr>
        <p:spPr>
          <a:xfrm>
            <a:off x="9473555" y="7946152"/>
            <a:ext cx="8047358" cy="596901"/>
          </a:xfrm>
          <a:prstGeom prst="rect">
            <a:avLst/>
          </a:prstGeom>
        </p:spPr>
        <p:txBody>
          <a:bodyPr lIns="0" tIns="0" rIns="0" bIns="0" rtlCol="0" anchor="t">
            <a:spAutoFit/>
          </a:bodyPr>
          <a:lstStyle/>
          <a:p>
            <a:pPr algn="l">
              <a:lnSpc>
                <a:spcPts val="4899"/>
              </a:lnSpc>
            </a:pPr>
            <a:r>
              <a:rPr lang="en-US" sz="3499" b="1">
                <a:solidFill>
                  <a:srgbClr val="2F428E"/>
                </a:solidFill>
                <a:latin typeface="TT Hoves Bold"/>
                <a:ea typeface="TT Hoves Bold"/>
                <a:cs typeface="TT Hoves Bold"/>
                <a:sym typeface="TT Hoves Bold"/>
              </a:rPr>
              <a:t>Governor Newsom Recognizes CBPA</a:t>
            </a:r>
          </a:p>
        </p:txBody>
      </p:sp>
      <p:grpSp>
        <p:nvGrpSpPr>
          <p:cNvPr id="17" name="Group 17"/>
          <p:cNvGrpSpPr>
            <a:grpSpLocks noChangeAspect="1"/>
          </p:cNvGrpSpPr>
          <p:nvPr/>
        </p:nvGrpSpPr>
        <p:grpSpPr>
          <a:xfrm>
            <a:off x="11144489" y="3735566"/>
            <a:ext cx="4705491" cy="3912388"/>
            <a:chOff x="0" y="0"/>
            <a:chExt cx="6299200" cy="5237480"/>
          </a:xfrm>
        </p:grpSpPr>
        <p:sp>
          <p:nvSpPr>
            <p:cNvPr id="18" name="Freeform 18">
              <a:hlinkClick r:id="rId6" tooltip="https://www.youtube.com/watch?v=IjnXLcNiCpc&amp;t=2s"/>
            </p:cNvPr>
            <p:cNvSpPr/>
            <p:nvPr/>
          </p:nvSpPr>
          <p:spPr>
            <a:xfrm>
              <a:off x="0" y="0"/>
              <a:ext cx="6299200" cy="5237480"/>
            </a:xfrm>
            <a:custGeom>
              <a:avLst/>
              <a:gdLst/>
              <a:ahLst/>
              <a:cxnLst/>
              <a:rect l="l" t="t" r="r" b="b"/>
              <a:pathLst>
                <a:path w="6299200" h="5237480">
                  <a:moveTo>
                    <a:pt x="6299200" y="5237480"/>
                  </a:moveTo>
                  <a:lnTo>
                    <a:pt x="0" y="5237480"/>
                  </a:lnTo>
                  <a:lnTo>
                    <a:pt x="0" y="0"/>
                  </a:lnTo>
                  <a:lnTo>
                    <a:pt x="6299200" y="0"/>
                  </a:lnTo>
                  <a:lnTo>
                    <a:pt x="6299200" y="5237480"/>
                  </a:lnTo>
                  <a:close/>
                </a:path>
              </a:pathLst>
            </a:custGeom>
            <a:blipFill>
              <a:blip r:embed="rId7"/>
              <a:stretch>
                <a:fillRect l="-23734" r="-23734"/>
              </a:stretch>
            </a:blipFill>
          </p:spPr>
        </p:sp>
        <p:sp>
          <p:nvSpPr>
            <p:cNvPr id="19" name="Freeform 19">
              <a:hlinkClick r:id="rId6" tooltip="https://www.youtube.com/watch?v=IjnXLcNiCpc&amp;t=2s"/>
            </p:cNvPr>
            <p:cNvSpPr/>
            <p:nvPr/>
          </p:nvSpPr>
          <p:spPr>
            <a:xfrm>
              <a:off x="0" y="0"/>
              <a:ext cx="6299200" cy="5237480"/>
            </a:xfrm>
            <a:custGeom>
              <a:avLst/>
              <a:gdLst/>
              <a:ahLst/>
              <a:cxnLst/>
              <a:rect l="l" t="t" r="r" b="b"/>
              <a:pathLst>
                <a:path w="6299200" h="5237480">
                  <a:moveTo>
                    <a:pt x="6299200" y="5237480"/>
                  </a:moveTo>
                  <a:lnTo>
                    <a:pt x="0" y="5237480"/>
                  </a:lnTo>
                  <a:lnTo>
                    <a:pt x="0" y="0"/>
                  </a:lnTo>
                  <a:lnTo>
                    <a:pt x="6299200" y="0"/>
                  </a:lnTo>
                  <a:lnTo>
                    <a:pt x="6299200" y="5237480"/>
                  </a:lnTo>
                  <a:close/>
                </a:path>
              </a:pathLst>
            </a:custGeom>
            <a:blipFill>
              <a:blip r:embed="rId5"/>
              <a:stretch>
                <a:fillRect l="-12" r="-12"/>
              </a:stretch>
            </a:blipFill>
          </p:spPr>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762552" y="-1731715"/>
            <a:ext cx="5222469" cy="4522659"/>
            <a:chOff x="0" y="0"/>
            <a:chExt cx="6350000" cy="5499100"/>
          </a:xfrm>
        </p:grpSpPr>
        <p:sp>
          <p:nvSpPr>
            <p:cNvPr id="3" name="Freeform 3"/>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solidFill>
              <a:srgbClr val="E56905"/>
            </a:solidFill>
            <a:ln w="12700">
              <a:solidFill>
                <a:srgbClr val="000000"/>
              </a:solidFill>
            </a:ln>
          </p:spPr>
        </p:sp>
      </p:grpSp>
      <p:grpSp>
        <p:nvGrpSpPr>
          <p:cNvPr id="4" name="Group 4"/>
          <p:cNvGrpSpPr/>
          <p:nvPr/>
        </p:nvGrpSpPr>
        <p:grpSpPr>
          <a:xfrm>
            <a:off x="13823522" y="946518"/>
            <a:ext cx="4883761" cy="4196982"/>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F428E"/>
            </a:solidFill>
          </p:spPr>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a:grpSpLocks noChangeAspect="1"/>
          </p:cNvGrpSpPr>
          <p:nvPr/>
        </p:nvGrpSpPr>
        <p:grpSpPr>
          <a:xfrm>
            <a:off x="9711083" y="2994189"/>
            <a:ext cx="5222469" cy="4522659"/>
            <a:chOff x="0" y="0"/>
            <a:chExt cx="6350000" cy="5499100"/>
          </a:xfrm>
        </p:grpSpPr>
        <p:sp>
          <p:nvSpPr>
            <p:cNvPr id="8" name="Freeform 8"/>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2"/>
              <a:stretch>
                <a:fillRect l="-14950" r="-14950"/>
              </a:stretch>
            </a:blipFill>
          </p:spPr>
        </p:sp>
      </p:grpSp>
      <p:grpSp>
        <p:nvGrpSpPr>
          <p:cNvPr id="9" name="Group 9"/>
          <p:cNvGrpSpPr>
            <a:grpSpLocks noChangeAspect="1"/>
          </p:cNvGrpSpPr>
          <p:nvPr/>
        </p:nvGrpSpPr>
        <p:grpSpPr>
          <a:xfrm>
            <a:off x="13823522" y="5387199"/>
            <a:ext cx="5222469" cy="4522659"/>
            <a:chOff x="0" y="0"/>
            <a:chExt cx="6350000" cy="5499100"/>
          </a:xfrm>
        </p:grpSpPr>
        <p:sp>
          <p:nvSpPr>
            <p:cNvPr id="10" name="Freeform 10"/>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solidFill>
              <a:srgbClr val="E56905"/>
            </a:solidFill>
            <a:ln w="12700">
              <a:solidFill>
                <a:srgbClr val="000000"/>
              </a:solidFill>
            </a:ln>
          </p:spPr>
        </p:sp>
      </p:grpSp>
      <p:grpSp>
        <p:nvGrpSpPr>
          <p:cNvPr id="11" name="Group 11"/>
          <p:cNvGrpSpPr>
            <a:grpSpLocks noChangeAspect="1"/>
          </p:cNvGrpSpPr>
          <p:nvPr/>
        </p:nvGrpSpPr>
        <p:grpSpPr>
          <a:xfrm>
            <a:off x="5525925" y="470437"/>
            <a:ext cx="5359137" cy="4641013"/>
            <a:chOff x="0" y="0"/>
            <a:chExt cx="6350000" cy="5499100"/>
          </a:xfrm>
        </p:grpSpPr>
        <p:sp>
          <p:nvSpPr>
            <p:cNvPr id="12" name="Freeform 12"/>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solidFill>
              <a:srgbClr val="2F428E"/>
            </a:solidFill>
            <a:ln w="12700">
              <a:solidFill>
                <a:srgbClr val="000000"/>
              </a:solidFill>
            </a:ln>
          </p:spPr>
        </p:sp>
      </p:grpSp>
      <p:grpSp>
        <p:nvGrpSpPr>
          <p:cNvPr id="13" name="Group 13"/>
          <p:cNvGrpSpPr>
            <a:grpSpLocks noChangeAspect="1"/>
          </p:cNvGrpSpPr>
          <p:nvPr/>
        </p:nvGrpSpPr>
        <p:grpSpPr>
          <a:xfrm>
            <a:off x="5525925" y="5387199"/>
            <a:ext cx="5359137" cy="4641013"/>
            <a:chOff x="0" y="0"/>
            <a:chExt cx="6350000" cy="5499100"/>
          </a:xfrm>
        </p:grpSpPr>
        <p:sp>
          <p:nvSpPr>
            <p:cNvPr id="14" name="Freeform 14"/>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solidFill>
              <a:srgbClr val="E56905"/>
            </a:solidFill>
            <a:ln w="12700">
              <a:solidFill>
                <a:srgbClr val="000000"/>
              </a:solidFill>
            </a:ln>
          </p:spPr>
        </p:sp>
      </p:grpSp>
      <p:grpSp>
        <p:nvGrpSpPr>
          <p:cNvPr id="15" name="Group 15"/>
          <p:cNvGrpSpPr/>
          <p:nvPr/>
        </p:nvGrpSpPr>
        <p:grpSpPr>
          <a:xfrm>
            <a:off x="9872963" y="7779602"/>
            <a:ext cx="5001647" cy="4298290"/>
            <a:chOff x="0" y="0"/>
            <a:chExt cx="812800" cy="698500"/>
          </a:xfrm>
        </p:grpSpPr>
        <p:sp>
          <p:nvSpPr>
            <p:cNvPr id="16" name="Freeform 1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F428E"/>
            </a:solidFill>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18" name="TextBox 18"/>
          <p:cNvSpPr txBox="1"/>
          <p:nvPr/>
        </p:nvSpPr>
        <p:spPr>
          <a:xfrm>
            <a:off x="6543530" y="1387495"/>
            <a:ext cx="3323927" cy="2880868"/>
          </a:xfrm>
          <a:prstGeom prst="rect">
            <a:avLst/>
          </a:prstGeom>
        </p:spPr>
        <p:txBody>
          <a:bodyPr lIns="0" tIns="0" rIns="0" bIns="0" rtlCol="0" anchor="t">
            <a:spAutoFit/>
          </a:bodyPr>
          <a:lstStyle/>
          <a:p>
            <a:pPr algn="ctr">
              <a:lnSpc>
                <a:spcPts val="7637"/>
              </a:lnSpc>
            </a:pPr>
            <a:r>
              <a:rPr lang="en-US" sz="5455">
                <a:solidFill>
                  <a:srgbClr val="FFFFFF"/>
                </a:solidFill>
                <a:latin typeface="Ahkio"/>
                <a:ea typeface="Ahkio"/>
                <a:cs typeface="Ahkio"/>
                <a:sym typeface="Ahkio"/>
              </a:rPr>
              <a:t>How A </a:t>
            </a:r>
          </a:p>
          <a:p>
            <a:pPr algn="ctr">
              <a:lnSpc>
                <a:spcPts val="7637"/>
              </a:lnSpc>
            </a:pPr>
            <a:r>
              <a:rPr lang="en-US" sz="5455">
                <a:solidFill>
                  <a:srgbClr val="FFFFFF"/>
                </a:solidFill>
                <a:latin typeface="Ahkio"/>
                <a:ea typeface="Ahkio"/>
                <a:cs typeface="Ahkio"/>
                <a:sym typeface="Ahkio"/>
              </a:rPr>
              <a:t>Bill Becomes </a:t>
            </a:r>
          </a:p>
          <a:p>
            <a:pPr algn="ctr">
              <a:lnSpc>
                <a:spcPts val="7637"/>
              </a:lnSpc>
            </a:pPr>
            <a:r>
              <a:rPr lang="en-US" sz="5455">
                <a:solidFill>
                  <a:srgbClr val="FFFFFF"/>
                </a:solidFill>
                <a:latin typeface="Ahkio"/>
                <a:ea typeface="Ahkio"/>
                <a:cs typeface="Ahkio"/>
                <a:sym typeface="Ahkio"/>
              </a:rPr>
              <a:t>Law</a:t>
            </a:r>
          </a:p>
        </p:txBody>
      </p:sp>
      <p:sp>
        <p:nvSpPr>
          <p:cNvPr id="19" name="TextBox 19"/>
          <p:cNvSpPr txBox="1"/>
          <p:nvPr/>
        </p:nvSpPr>
        <p:spPr>
          <a:xfrm>
            <a:off x="-1783749" y="3952498"/>
            <a:ext cx="9486719" cy="2771143"/>
          </a:xfrm>
          <a:prstGeom prst="rect">
            <a:avLst/>
          </a:prstGeom>
        </p:spPr>
        <p:txBody>
          <a:bodyPr lIns="0" tIns="0" rIns="0" bIns="0" rtlCol="0" anchor="t">
            <a:spAutoFit/>
          </a:bodyPr>
          <a:lstStyle/>
          <a:p>
            <a:pPr algn="ctr">
              <a:lnSpc>
                <a:spcPts val="11059"/>
              </a:lnSpc>
            </a:pPr>
            <a:r>
              <a:rPr lang="en-US" sz="7899" b="1">
                <a:solidFill>
                  <a:srgbClr val="2F428E"/>
                </a:solidFill>
                <a:latin typeface="Ahkio Bold"/>
                <a:ea typeface="Ahkio Bold"/>
                <a:cs typeface="Ahkio Bold"/>
                <a:sym typeface="Ahkio Bold"/>
              </a:rPr>
              <a:t>LEGISLATIVE </a:t>
            </a:r>
          </a:p>
          <a:p>
            <a:pPr algn="ctr">
              <a:lnSpc>
                <a:spcPts val="11059"/>
              </a:lnSpc>
            </a:pPr>
            <a:r>
              <a:rPr lang="en-US" sz="7899" b="1">
                <a:solidFill>
                  <a:srgbClr val="2F428E"/>
                </a:solidFill>
                <a:latin typeface="Ahkio Bold"/>
                <a:ea typeface="Ahkio Bold"/>
                <a:cs typeface="Ahkio Bold"/>
                <a:sym typeface="Ahkio Bold"/>
              </a:rPr>
              <a:t>101</a:t>
            </a:r>
          </a:p>
        </p:txBody>
      </p:sp>
      <p:sp>
        <p:nvSpPr>
          <p:cNvPr id="20" name="TextBox 20"/>
          <p:cNvSpPr txBox="1"/>
          <p:nvPr/>
        </p:nvSpPr>
        <p:spPr>
          <a:xfrm>
            <a:off x="6463907" y="6141419"/>
            <a:ext cx="3483173" cy="2880868"/>
          </a:xfrm>
          <a:prstGeom prst="rect">
            <a:avLst/>
          </a:prstGeom>
        </p:spPr>
        <p:txBody>
          <a:bodyPr lIns="0" tIns="0" rIns="0" bIns="0" rtlCol="0" anchor="t">
            <a:spAutoFit/>
          </a:bodyPr>
          <a:lstStyle/>
          <a:p>
            <a:pPr algn="ctr">
              <a:lnSpc>
                <a:spcPts val="7637"/>
              </a:lnSpc>
            </a:pPr>
            <a:r>
              <a:rPr lang="en-US" sz="5455">
                <a:solidFill>
                  <a:srgbClr val="FFFFFF"/>
                </a:solidFill>
                <a:latin typeface="Ahkio"/>
                <a:ea typeface="Ahkio"/>
                <a:cs typeface="Ahkio"/>
                <a:sym typeface="Ahkio"/>
              </a:rPr>
              <a:t>How A Bill </a:t>
            </a:r>
          </a:p>
          <a:p>
            <a:pPr algn="ctr">
              <a:lnSpc>
                <a:spcPts val="7637"/>
              </a:lnSpc>
            </a:pPr>
            <a:r>
              <a:rPr lang="en-US" sz="5455">
                <a:solidFill>
                  <a:srgbClr val="FFFFFF"/>
                </a:solidFill>
                <a:latin typeface="Ahkio"/>
                <a:ea typeface="Ahkio"/>
                <a:cs typeface="Ahkio"/>
                <a:sym typeface="Ahkio"/>
              </a:rPr>
              <a:t>REALLY </a:t>
            </a:r>
          </a:p>
          <a:p>
            <a:pPr algn="ctr">
              <a:lnSpc>
                <a:spcPts val="7637"/>
              </a:lnSpc>
            </a:pPr>
            <a:r>
              <a:rPr lang="en-US" sz="5455">
                <a:solidFill>
                  <a:srgbClr val="FFFFFF"/>
                </a:solidFill>
                <a:latin typeface="Ahkio"/>
                <a:ea typeface="Ahkio"/>
                <a:cs typeface="Ahkio"/>
                <a:sym typeface="Ahkio"/>
              </a:rPr>
              <a:t>Becomes Law</a:t>
            </a:r>
          </a:p>
        </p:txBody>
      </p:sp>
      <p:sp>
        <p:nvSpPr>
          <p:cNvPr id="21" name="TextBox 21"/>
          <p:cNvSpPr txBox="1"/>
          <p:nvPr/>
        </p:nvSpPr>
        <p:spPr>
          <a:xfrm>
            <a:off x="14412160" y="6681609"/>
            <a:ext cx="3706486" cy="1918843"/>
          </a:xfrm>
          <a:prstGeom prst="rect">
            <a:avLst/>
          </a:prstGeom>
        </p:spPr>
        <p:txBody>
          <a:bodyPr lIns="0" tIns="0" rIns="0" bIns="0" rtlCol="0" anchor="t">
            <a:spAutoFit/>
          </a:bodyPr>
          <a:lstStyle/>
          <a:p>
            <a:pPr algn="ctr">
              <a:lnSpc>
                <a:spcPts val="7637"/>
              </a:lnSpc>
            </a:pPr>
            <a:r>
              <a:rPr lang="en-US" sz="5455">
                <a:solidFill>
                  <a:srgbClr val="FFFFFF"/>
                </a:solidFill>
                <a:latin typeface="Ahkio"/>
                <a:ea typeface="Ahkio"/>
                <a:cs typeface="Ahkio"/>
                <a:sym typeface="Ahkio"/>
              </a:rPr>
              <a:t>Legislative Calendar</a:t>
            </a:r>
          </a:p>
        </p:txBody>
      </p:sp>
      <p:sp>
        <p:nvSpPr>
          <p:cNvPr id="22" name="TextBox 22"/>
          <p:cNvSpPr txBox="1"/>
          <p:nvPr/>
        </p:nvSpPr>
        <p:spPr>
          <a:xfrm>
            <a:off x="15480111" y="1387495"/>
            <a:ext cx="1570583" cy="2880868"/>
          </a:xfrm>
          <a:prstGeom prst="rect">
            <a:avLst/>
          </a:prstGeom>
        </p:spPr>
        <p:txBody>
          <a:bodyPr lIns="0" tIns="0" rIns="0" bIns="0" rtlCol="0" anchor="t">
            <a:spAutoFit/>
          </a:bodyPr>
          <a:lstStyle/>
          <a:p>
            <a:pPr algn="ctr">
              <a:lnSpc>
                <a:spcPts val="7637"/>
              </a:lnSpc>
            </a:pPr>
            <a:r>
              <a:rPr lang="en-US" sz="5455">
                <a:solidFill>
                  <a:srgbClr val="FFFFFF"/>
                </a:solidFill>
                <a:latin typeface="Ahkio"/>
                <a:ea typeface="Ahkio"/>
                <a:cs typeface="Ahkio"/>
                <a:sym typeface="Ahkio"/>
              </a:rPr>
              <a:t>Who </a:t>
            </a:r>
          </a:p>
          <a:p>
            <a:pPr algn="ctr">
              <a:lnSpc>
                <a:spcPts val="7637"/>
              </a:lnSpc>
            </a:pPr>
            <a:r>
              <a:rPr lang="en-US" sz="5455">
                <a:solidFill>
                  <a:srgbClr val="FFFFFF"/>
                </a:solidFill>
                <a:latin typeface="Ahkio"/>
                <a:ea typeface="Ahkio"/>
                <a:cs typeface="Ahkio"/>
                <a:sym typeface="Ahkio"/>
              </a:rPr>
              <a:t>Votes </a:t>
            </a:r>
          </a:p>
          <a:p>
            <a:pPr algn="ctr">
              <a:lnSpc>
                <a:spcPts val="7637"/>
              </a:lnSpc>
            </a:pPr>
            <a:r>
              <a:rPr lang="en-US" sz="5455">
                <a:solidFill>
                  <a:srgbClr val="FFFFFF"/>
                </a:solidFill>
                <a:latin typeface="Ahkio"/>
                <a:ea typeface="Ahkio"/>
                <a:cs typeface="Ahkio"/>
                <a:sym typeface="Ahkio"/>
              </a:rPr>
              <a:t>When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94523" y="-176798"/>
            <a:ext cx="10933740" cy="3330104"/>
            <a:chOff x="0" y="0"/>
            <a:chExt cx="1296900" cy="394999"/>
          </a:xfrm>
        </p:grpSpPr>
        <p:sp>
          <p:nvSpPr>
            <p:cNvPr id="3" name="Freeform 3"/>
            <p:cNvSpPr/>
            <p:nvPr/>
          </p:nvSpPr>
          <p:spPr>
            <a:xfrm>
              <a:off x="0" y="0"/>
              <a:ext cx="1296900" cy="394999"/>
            </a:xfrm>
            <a:custGeom>
              <a:avLst/>
              <a:gdLst/>
              <a:ahLst/>
              <a:cxnLst/>
              <a:rect l="l" t="t" r="r" b="b"/>
              <a:pathLst>
                <a:path w="1296900" h="394999">
                  <a:moveTo>
                    <a:pt x="1296900" y="197499"/>
                  </a:moveTo>
                  <a:lnTo>
                    <a:pt x="1093700" y="394999"/>
                  </a:lnTo>
                  <a:lnTo>
                    <a:pt x="203200" y="394999"/>
                  </a:lnTo>
                  <a:lnTo>
                    <a:pt x="0" y="197499"/>
                  </a:lnTo>
                  <a:lnTo>
                    <a:pt x="203200" y="0"/>
                  </a:lnTo>
                  <a:lnTo>
                    <a:pt x="1093700" y="0"/>
                  </a:lnTo>
                  <a:lnTo>
                    <a:pt x="1296900" y="197499"/>
                  </a:lnTo>
                  <a:close/>
                </a:path>
              </a:pathLst>
            </a:custGeom>
            <a:solidFill>
              <a:srgbClr val="2F428E"/>
            </a:solidFill>
          </p:spPr>
        </p:sp>
        <p:sp>
          <p:nvSpPr>
            <p:cNvPr id="4" name="TextBox 4"/>
            <p:cNvSpPr txBox="1"/>
            <p:nvPr/>
          </p:nvSpPr>
          <p:spPr>
            <a:xfrm>
              <a:off x="114300" y="-38100"/>
              <a:ext cx="1068300" cy="433099"/>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p:nvPr/>
        </p:nvGrpSpPr>
        <p:grpSpPr>
          <a:xfrm>
            <a:off x="5716424" y="173052"/>
            <a:ext cx="2635487" cy="2264871"/>
            <a:chOff x="0" y="0"/>
            <a:chExt cx="812800" cy="698500"/>
          </a:xfrm>
        </p:grpSpPr>
        <p:sp>
          <p:nvSpPr>
            <p:cNvPr id="6" name="Freeform 6"/>
            <p:cNvSpPr/>
            <p:nvPr/>
          </p:nvSpPr>
          <p:spPr>
            <a:xfrm>
              <a:off x="4513" y="0"/>
              <a:ext cx="803775" cy="698500"/>
            </a:xfrm>
            <a:custGeom>
              <a:avLst/>
              <a:gdLst/>
              <a:ahLst/>
              <a:cxnLst/>
              <a:rect l="l" t="t" r="r" b="b"/>
              <a:pathLst>
                <a:path w="803775" h="698500">
                  <a:moveTo>
                    <a:pt x="796469" y="369563"/>
                  </a:moveTo>
                  <a:lnTo>
                    <a:pt x="616905" y="678187"/>
                  </a:lnTo>
                  <a:cubicBezTo>
                    <a:pt x="609588" y="690763"/>
                    <a:pt x="596136" y="698500"/>
                    <a:pt x="581586" y="698500"/>
                  </a:cubicBezTo>
                  <a:lnTo>
                    <a:pt x="222188" y="698500"/>
                  </a:lnTo>
                  <a:cubicBezTo>
                    <a:pt x="207638" y="698500"/>
                    <a:pt x="194186" y="690763"/>
                    <a:pt x="186869" y="678187"/>
                  </a:cubicBezTo>
                  <a:lnTo>
                    <a:pt x="7305" y="369563"/>
                  </a:lnTo>
                  <a:cubicBezTo>
                    <a:pt x="0" y="357006"/>
                    <a:pt x="0" y="341494"/>
                    <a:pt x="7305" y="328937"/>
                  </a:cubicBezTo>
                  <a:lnTo>
                    <a:pt x="186869" y="20313"/>
                  </a:lnTo>
                  <a:cubicBezTo>
                    <a:pt x="194186" y="7737"/>
                    <a:pt x="207638" y="0"/>
                    <a:pt x="222188" y="0"/>
                  </a:cubicBezTo>
                  <a:lnTo>
                    <a:pt x="581586" y="0"/>
                  </a:lnTo>
                  <a:cubicBezTo>
                    <a:pt x="596136" y="0"/>
                    <a:pt x="609588" y="7737"/>
                    <a:pt x="616905" y="20313"/>
                  </a:cubicBezTo>
                  <a:lnTo>
                    <a:pt x="796469" y="328937"/>
                  </a:lnTo>
                  <a:cubicBezTo>
                    <a:pt x="803774" y="341494"/>
                    <a:pt x="803774" y="357006"/>
                    <a:pt x="796469" y="369563"/>
                  </a:cubicBezTo>
                  <a:close/>
                </a:path>
              </a:pathLst>
            </a:custGeom>
            <a:solidFill>
              <a:srgbClr val="E56905"/>
            </a:solidFill>
            <a:ln w="152400" cap="sq">
              <a:solidFill>
                <a:srgbClr val="2F428E"/>
              </a:solidFill>
              <a:prstDash val="solid"/>
              <a:miter/>
            </a:ln>
          </p:spPr>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5297835" y="8863612"/>
            <a:ext cx="3225149" cy="3213055"/>
          </a:xfrm>
          <a:custGeom>
            <a:avLst/>
            <a:gdLst/>
            <a:ahLst/>
            <a:cxnLst/>
            <a:rect l="l" t="t" r="r" b="b"/>
            <a:pathLst>
              <a:path w="3225149" h="3213055">
                <a:moveTo>
                  <a:pt x="0" y="0"/>
                </a:moveTo>
                <a:lnTo>
                  <a:pt x="3225150" y="0"/>
                </a:lnTo>
                <a:lnTo>
                  <a:pt x="3225150" y="3213055"/>
                </a:lnTo>
                <a:lnTo>
                  <a:pt x="0" y="321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9" name="Group 9"/>
          <p:cNvGrpSpPr/>
          <p:nvPr/>
        </p:nvGrpSpPr>
        <p:grpSpPr>
          <a:xfrm>
            <a:off x="2782916" y="1488254"/>
            <a:ext cx="2635487" cy="2264871"/>
            <a:chOff x="0" y="0"/>
            <a:chExt cx="812800" cy="698500"/>
          </a:xfrm>
        </p:grpSpPr>
        <p:sp>
          <p:nvSpPr>
            <p:cNvPr id="10" name="Freeform 10"/>
            <p:cNvSpPr/>
            <p:nvPr/>
          </p:nvSpPr>
          <p:spPr>
            <a:xfrm>
              <a:off x="4513" y="0"/>
              <a:ext cx="803775" cy="698500"/>
            </a:xfrm>
            <a:custGeom>
              <a:avLst/>
              <a:gdLst/>
              <a:ahLst/>
              <a:cxnLst/>
              <a:rect l="l" t="t" r="r" b="b"/>
              <a:pathLst>
                <a:path w="803775" h="698500">
                  <a:moveTo>
                    <a:pt x="796469" y="369563"/>
                  </a:moveTo>
                  <a:lnTo>
                    <a:pt x="616905" y="678187"/>
                  </a:lnTo>
                  <a:cubicBezTo>
                    <a:pt x="609588" y="690763"/>
                    <a:pt x="596136" y="698500"/>
                    <a:pt x="581586" y="698500"/>
                  </a:cubicBezTo>
                  <a:lnTo>
                    <a:pt x="222188" y="698500"/>
                  </a:lnTo>
                  <a:cubicBezTo>
                    <a:pt x="207638" y="698500"/>
                    <a:pt x="194186" y="690763"/>
                    <a:pt x="186869" y="678187"/>
                  </a:cubicBezTo>
                  <a:lnTo>
                    <a:pt x="7305" y="369563"/>
                  </a:lnTo>
                  <a:cubicBezTo>
                    <a:pt x="0" y="357006"/>
                    <a:pt x="0" y="341494"/>
                    <a:pt x="7305" y="328937"/>
                  </a:cubicBezTo>
                  <a:lnTo>
                    <a:pt x="186869" y="20313"/>
                  </a:lnTo>
                  <a:cubicBezTo>
                    <a:pt x="194186" y="7737"/>
                    <a:pt x="207638" y="0"/>
                    <a:pt x="222188" y="0"/>
                  </a:cubicBezTo>
                  <a:lnTo>
                    <a:pt x="581586" y="0"/>
                  </a:lnTo>
                  <a:cubicBezTo>
                    <a:pt x="596136" y="0"/>
                    <a:pt x="609588" y="7737"/>
                    <a:pt x="616905" y="20313"/>
                  </a:cubicBezTo>
                  <a:lnTo>
                    <a:pt x="796469" y="328937"/>
                  </a:lnTo>
                  <a:cubicBezTo>
                    <a:pt x="803774" y="341494"/>
                    <a:pt x="803774" y="357006"/>
                    <a:pt x="796469" y="369563"/>
                  </a:cubicBezTo>
                  <a:close/>
                </a:path>
              </a:pathLst>
            </a:custGeom>
            <a:solidFill>
              <a:srgbClr val="E56905"/>
            </a:solidFill>
            <a:ln w="152400" cap="sq">
              <a:solidFill>
                <a:srgbClr val="2F428E"/>
              </a:solidFill>
              <a:prstDash val="solid"/>
              <a:miter/>
            </a:ln>
          </p:spPr>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739159" y="4011064"/>
            <a:ext cx="2635487" cy="2264871"/>
            <a:chOff x="0" y="0"/>
            <a:chExt cx="812800" cy="698500"/>
          </a:xfrm>
        </p:grpSpPr>
        <p:sp>
          <p:nvSpPr>
            <p:cNvPr id="13" name="Freeform 13"/>
            <p:cNvSpPr/>
            <p:nvPr/>
          </p:nvSpPr>
          <p:spPr>
            <a:xfrm>
              <a:off x="4513" y="0"/>
              <a:ext cx="803775" cy="698500"/>
            </a:xfrm>
            <a:custGeom>
              <a:avLst/>
              <a:gdLst/>
              <a:ahLst/>
              <a:cxnLst/>
              <a:rect l="l" t="t" r="r" b="b"/>
              <a:pathLst>
                <a:path w="803775" h="698500">
                  <a:moveTo>
                    <a:pt x="796469" y="369563"/>
                  </a:moveTo>
                  <a:lnTo>
                    <a:pt x="616905" y="678187"/>
                  </a:lnTo>
                  <a:cubicBezTo>
                    <a:pt x="609588" y="690763"/>
                    <a:pt x="596136" y="698500"/>
                    <a:pt x="581586" y="698500"/>
                  </a:cubicBezTo>
                  <a:lnTo>
                    <a:pt x="222188" y="698500"/>
                  </a:lnTo>
                  <a:cubicBezTo>
                    <a:pt x="207638" y="698500"/>
                    <a:pt x="194186" y="690763"/>
                    <a:pt x="186869" y="678187"/>
                  </a:cubicBezTo>
                  <a:lnTo>
                    <a:pt x="7305" y="369563"/>
                  </a:lnTo>
                  <a:cubicBezTo>
                    <a:pt x="0" y="357006"/>
                    <a:pt x="0" y="341494"/>
                    <a:pt x="7305" y="328937"/>
                  </a:cubicBezTo>
                  <a:lnTo>
                    <a:pt x="186869" y="20313"/>
                  </a:lnTo>
                  <a:cubicBezTo>
                    <a:pt x="194186" y="7737"/>
                    <a:pt x="207638" y="0"/>
                    <a:pt x="222188" y="0"/>
                  </a:cubicBezTo>
                  <a:lnTo>
                    <a:pt x="581586" y="0"/>
                  </a:lnTo>
                  <a:cubicBezTo>
                    <a:pt x="596136" y="0"/>
                    <a:pt x="609588" y="7737"/>
                    <a:pt x="616905" y="20313"/>
                  </a:cubicBezTo>
                  <a:lnTo>
                    <a:pt x="796469" y="328937"/>
                  </a:lnTo>
                  <a:cubicBezTo>
                    <a:pt x="803774" y="341494"/>
                    <a:pt x="803774" y="357006"/>
                    <a:pt x="796469" y="369563"/>
                  </a:cubicBezTo>
                  <a:close/>
                </a:path>
              </a:pathLst>
            </a:custGeom>
            <a:solidFill>
              <a:srgbClr val="E56905"/>
            </a:solidFill>
            <a:ln w="152400" cap="sq">
              <a:solidFill>
                <a:srgbClr val="2F428E"/>
              </a:solidFill>
              <a:prstDash val="solid"/>
              <a:miter/>
            </a:ln>
          </p:spPr>
        </p:sp>
        <p:sp>
          <p:nvSpPr>
            <p:cNvPr id="14" name="TextBox 14"/>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7512069" y="2878629"/>
            <a:ext cx="2635487" cy="2264871"/>
            <a:chOff x="0" y="0"/>
            <a:chExt cx="812800" cy="698500"/>
          </a:xfrm>
        </p:grpSpPr>
        <p:sp>
          <p:nvSpPr>
            <p:cNvPr id="16" name="Freeform 16"/>
            <p:cNvSpPr/>
            <p:nvPr/>
          </p:nvSpPr>
          <p:spPr>
            <a:xfrm>
              <a:off x="4513" y="0"/>
              <a:ext cx="803775" cy="698500"/>
            </a:xfrm>
            <a:custGeom>
              <a:avLst/>
              <a:gdLst/>
              <a:ahLst/>
              <a:cxnLst/>
              <a:rect l="l" t="t" r="r" b="b"/>
              <a:pathLst>
                <a:path w="803775" h="698500">
                  <a:moveTo>
                    <a:pt x="796469" y="369563"/>
                  </a:moveTo>
                  <a:lnTo>
                    <a:pt x="616905" y="678187"/>
                  </a:lnTo>
                  <a:cubicBezTo>
                    <a:pt x="609588" y="690763"/>
                    <a:pt x="596136" y="698500"/>
                    <a:pt x="581586" y="698500"/>
                  </a:cubicBezTo>
                  <a:lnTo>
                    <a:pt x="222188" y="698500"/>
                  </a:lnTo>
                  <a:cubicBezTo>
                    <a:pt x="207638" y="698500"/>
                    <a:pt x="194186" y="690763"/>
                    <a:pt x="186869" y="678187"/>
                  </a:cubicBezTo>
                  <a:lnTo>
                    <a:pt x="7305" y="369563"/>
                  </a:lnTo>
                  <a:cubicBezTo>
                    <a:pt x="0" y="357006"/>
                    <a:pt x="0" y="341494"/>
                    <a:pt x="7305" y="328937"/>
                  </a:cubicBezTo>
                  <a:lnTo>
                    <a:pt x="186869" y="20313"/>
                  </a:lnTo>
                  <a:cubicBezTo>
                    <a:pt x="194186" y="7737"/>
                    <a:pt x="207638" y="0"/>
                    <a:pt x="222188" y="0"/>
                  </a:cubicBezTo>
                  <a:lnTo>
                    <a:pt x="581586" y="0"/>
                  </a:lnTo>
                  <a:cubicBezTo>
                    <a:pt x="596136" y="0"/>
                    <a:pt x="609588" y="7737"/>
                    <a:pt x="616905" y="20313"/>
                  </a:cubicBezTo>
                  <a:lnTo>
                    <a:pt x="796469" y="328937"/>
                  </a:lnTo>
                  <a:cubicBezTo>
                    <a:pt x="803774" y="341494"/>
                    <a:pt x="803774" y="357006"/>
                    <a:pt x="796469" y="369563"/>
                  </a:cubicBezTo>
                  <a:close/>
                </a:path>
              </a:pathLst>
            </a:custGeom>
            <a:solidFill>
              <a:srgbClr val="2F428E"/>
            </a:solidFill>
            <a:ln w="152400" cap="sq">
              <a:solidFill>
                <a:srgbClr val="E56905"/>
              </a:solidFill>
              <a:prstDash val="solid"/>
              <a:miter/>
            </a:ln>
          </p:spPr>
        </p:sp>
        <p:sp>
          <p:nvSpPr>
            <p:cNvPr id="17" name="TextBox 17"/>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8" name="Group 18"/>
          <p:cNvGrpSpPr/>
          <p:nvPr/>
        </p:nvGrpSpPr>
        <p:grpSpPr>
          <a:xfrm>
            <a:off x="5683386" y="5934846"/>
            <a:ext cx="2635487" cy="2264871"/>
            <a:chOff x="0" y="0"/>
            <a:chExt cx="812800" cy="698500"/>
          </a:xfrm>
        </p:grpSpPr>
        <p:sp>
          <p:nvSpPr>
            <p:cNvPr id="19" name="Freeform 19"/>
            <p:cNvSpPr/>
            <p:nvPr/>
          </p:nvSpPr>
          <p:spPr>
            <a:xfrm>
              <a:off x="4513" y="0"/>
              <a:ext cx="803775" cy="698500"/>
            </a:xfrm>
            <a:custGeom>
              <a:avLst/>
              <a:gdLst/>
              <a:ahLst/>
              <a:cxnLst/>
              <a:rect l="l" t="t" r="r" b="b"/>
              <a:pathLst>
                <a:path w="803775" h="698500">
                  <a:moveTo>
                    <a:pt x="796469" y="369563"/>
                  </a:moveTo>
                  <a:lnTo>
                    <a:pt x="616905" y="678187"/>
                  </a:lnTo>
                  <a:cubicBezTo>
                    <a:pt x="609588" y="690763"/>
                    <a:pt x="596136" y="698500"/>
                    <a:pt x="581586" y="698500"/>
                  </a:cubicBezTo>
                  <a:lnTo>
                    <a:pt x="222188" y="698500"/>
                  </a:lnTo>
                  <a:cubicBezTo>
                    <a:pt x="207638" y="698500"/>
                    <a:pt x="194186" y="690763"/>
                    <a:pt x="186869" y="678187"/>
                  </a:cubicBezTo>
                  <a:lnTo>
                    <a:pt x="7305" y="369563"/>
                  </a:lnTo>
                  <a:cubicBezTo>
                    <a:pt x="0" y="357006"/>
                    <a:pt x="0" y="341494"/>
                    <a:pt x="7305" y="328937"/>
                  </a:cubicBezTo>
                  <a:lnTo>
                    <a:pt x="186869" y="20313"/>
                  </a:lnTo>
                  <a:cubicBezTo>
                    <a:pt x="194186" y="7737"/>
                    <a:pt x="207638" y="0"/>
                    <a:pt x="222188" y="0"/>
                  </a:cubicBezTo>
                  <a:lnTo>
                    <a:pt x="581586" y="0"/>
                  </a:lnTo>
                  <a:cubicBezTo>
                    <a:pt x="596136" y="0"/>
                    <a:pt x="609588" y="7737"/>
                    <a:pt x="616905" y="20313"/>
                  </a:cubicBezTo>
                  <a:lnTo>
                    <a:pt x="796469" y="328937"/>
                  </a:lnTo>
                  <a:cubicBezTo>
                    <a:pt x="803774" y="341494"/>
                    <a:pt x="803774" y="357006"/>
                    <a:pt x="796469" y="369563"/>
                  </a:cubicBezTo>
                  <a:close/>
                </a:path>
              </a:pathLst>
            </a:custGeom>
            <a:solidFill>
              <a:srgbClr val="2F428E"/>
            </a:solidFill>
            <a:ln w="152400" cap="sq">
              <a:solidFill>
                <a:srgbClr val="E56905"/>
              </a:solidFill>
              <a:prstDash val="solid"/>
              <a:miter/>
            </a:ln>
          </p:spPr>
        </p:sp>
        <p:sp>
          <p:nvSpPr>
            <p:cNvPr id="20" name="TextBox 2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1" name="Group 21"/>
          <p:cNvGrpSpPr/>
          <p:nvPr/>
        </p:nvGrpSpPr>
        <p:grpSpPr>
          <a:xfrm>
            <a:off x="1761037" y="6895753"/>
            <a:ext cx="2635487" cy="2264871"/>
            <a:chOff x="0" y="0"/>
            <a:chExt cx="812800" cy="698500"/>
          </a:xfrm>
        </p:grpSpPr>
        <p:sp>
          <p:nvSpPr>
            <p:cNvPr id="22" name="Freeform 22"/>
            <p:cNvSpPr/>
            <p:nvPr/>
          </p:nvSpPr>
          <p:spPr>
            <a:xfrm>
              <a:off x="4513" y="0"/>
              <a:ext cx="803775" cy="698500"/>
            </a:xfrm>
            <a:custGeom>
              <a:avLst/>
              <a:gdLst/>
              <a:ahLst/>
              <a:cxnLst/>
              <a:rect l="l" t="t" r="r" b="b"/>
              <a:pathLst>
                <a:path w="803775" h="698500">
                  <a:moveTo>
                    <a:pt x="796469" y="369563"/>
                  </a:moveTo>
                  <a:lnTo>
                    <a:pt x="616905" y="678187"/>
                  </a:lnTo>
                  <a:cubicBezTo>
                    <a:pt x="609588" y="690763"/>
                    <a:pt x="596136" y="698500"/>
                    <a:pt x="581586" y="698500"/>
                  </a:cubicBezTo>
                  <a:lnTo>
                    <a:pt x="222188" y="698500"/>
                  </a:lnTo>
                  <a:cubicBezTo>
                    <a:pt x="207638" y="698500"/>
                    <a:pt x="194186" y="690763"/>
                    <a:pt x="186869" y="678187"/>
                  </a:cubicBezTo>
                  <a:lnTo>
                    <a:pt x="7305" y="369563"/>
                  </a:lnTo>
                  <a:cubicBezTo>
                    <a:pt x="0" y="357006"/>
                    <a:pt x="0" y="341494"/>
                    <a:pt x="7305" y="328937"/>
                  </a:cubicBezTo>
                  <a:lnTo>
                    <a:pt x="186869" y="20313"/>
                  </a:lnTo>
                  <a:cubicBezTo>
                    <a:pt x="194186" y="7737"/>
                    <a:pt x="207638" y="0"/>
                    <a:pt x="222188" y="0"/>
                  </a:cubicBezTo>
                  <a:lnTo>
                    <a:pt x="581586" y="0"/>
                  </a:lnTo>
                  <a:cubicBezTo>
                    <a:pt x="596136" y="0"/>
                    <a:pt x="609588" y="7737"/>
                    <a:pt x="616905" y="20313"/>
                  </a:cubicBezTo>
                  <a:lnTo>
                    <a:pt x="796469" y="328937"/>
                  </a:lnTo>
                  <a:cubicBezTo>
                    <a:pt x="803774" y="341494"/>
                    <a:pt x="803774" y="357006"/>
                    <a:pt x="796469" y="369563"/>
                  </a:cubicBezTo>
                  <a:close/>
                </a:path>
              </a:pathLst>
            </a:custGeom>
            <a:solidFill>
              <a:srgbClr val="E56905"/>
            </a:solidFill>
            <a:ln w="152400" cap="sq">
              <a:solidFill>
                <a:srgbClr val="2F428E"/>
              </a:solidFill>
              <a:prstDash val="solid"/>
              <a:miter/>
            </a:ln>
          </p:spPr>
        </p:sp>
        <p:sp>
          <p:nvSpPr>
            <p:cNvPr id="23" name="TextBox 23"/>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4" name="Group 24"/>
          <p:cNvGrpSpPr/>
          <p:nvPr/>
        </p:nvGrpSpPr>
        <p:grpSpPr>
          <a:xfrm>
            <a:off x="8285835" y="7479538"/>
            <a:ext cx="3723441" cy="2264871"/>
            <a:chOff x="0" y="0"/>
            <a:chExt cx="1148332" cy="698500"/>
          </a:xfrm>
        </p:grpSpPr>
        <p:sp>
          <p:nvSpPr>
            <p:cNvPr id="25" name="Freeform 25"/>
            <p:cNvSpPr/>
            <p:nvPr/>
          </p:nvSpPr>
          <p:spPr>
            <a:xfrm>
              <a:off x="3194" y="0"/>
              <a:ext cx="1141943" cy="698500"/>
            </a:xfrm>
            <a:custGeom>
              <a:avLst/>
              <a:gdLst/>
              <a:ahLst/>
              <a:cxnLst/>
              <a:rect l="l" t="t" r="r" b="b"/>
              <a:pathLst>
                <a:path w="1141943" h="698500">
                  <a:moveTo>
                    <a:pt x="1136773" y="363627"/>
                  </a:moveTo>
                  <a:lnTo>
                    <a:pt x="950303" y="684123"/>
                  </a:lnTo>
                  <a:cubicBezTo>
                    <a:pt x="945124" y="693024"/>
                    <a:pt x="935602" y="698500"/>
                    <a:pt x="925304" y="698500"/>
                  </a:cubicBezTo>
                  <a:lnTo>
                    <a:pt x="216640" y="698500"/>
                  </a:lnTo>
                  <a:cubicBezTo>
                    <a:pt x="206341" y="698500"/>
                    <a:pt x="196820" y="693024"/>
                    <a:pt x="191641" y="684123"/>
                  </a:cubicBezTo>
                  <a:lnTo>
                    <a:pt x="5171" y="363627"/>
                  </a:lnTo>
                  <a:cubicBezTo>
                    <a:pt x="0" y="354740"/>
                    <a:pt x="0" y="343760"/>
                    <a:pt x="5171" y="334873"/>
                  </a:cubicBezTo>
                  <a:lnTo>
                    <a:pt x="191641" y="14377"/>
                  </a:lnTo>
                  <a:cubicBezTo>
                    <a:pt x="196820" y="5476"/>
                    <a:pt x="206341" y="0"/>
                    <a:pt x="216640" y="0"/>
                  </a:cubicBezTo>
                  <a:lnTo>
                    <a:pt x="925304" y="0"/>
                  </a:lnTo>
                  <a:cubicBezTo>
                    <a:pt x="935602" y="0"/>
                    <a:pt x="945124" y="5476"/>
                    <a:pt x="950303" y="14377"/>
                  </a:cubicBezTo>
                  <a:lnTo>
                    <a:pt x="1136773" y="334873"/>
                  </a:lnTo>
                  <a:cubicBezTo>
                    <a:pt x="1141944" y="343760"/>
                    <a:pt x="1141944" y="354740"/>
                    <a:pt x="1136773" y="363627"/>
                  </a:cubicBezTo>
                  <a:close/>
                </a:path>
              </a:pathLst>
            </a:custGeom>
            <a:solidFill>
              <a:srgbClr val="0097B2"/>
            </a:solidFill>
            <a:ln w="152400" cap="sq">
              <a:solidFill>
                <a:srgbClr val="2F428E"/>
              </a:solidFill>
              <a:prstDash val="solid"/>
              <a:miter/>
            </a:ln>
          </p:spPr>
        </p:sp>
        <p:sp>
          <p:nvSpPr>
            <p:cNvPr id="26" name="TextBox 26"/>
            <p:cNvSpPr txBox="1"/>
            <p:nvPr/>
          </p:nvSpPr>
          <p:spPr>
            <a:xfrm>
              <a:off x="114300" y="-38100"/>
              <a:ext cx="919732"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27" name="Group 27"/>
          <p:cNvGrpSpPr/>
          <p:nvPr/>
        </p:nvGrpSpPr>
        <p:grpSpPr>
          <a:xfrm>
            <a:off x="13228476" y="4338887"/>
            <a:ext cx="4478419" cy="3339144"/>
            <a:chOff x="0" y="0"/>
            <a:chExt cx="1148332" cy="856205"/>
          </a:xfrm>
        </p:grpSpPr>
        <p:sp>
          <p:nvSpPr>
            <p:cNvPr id="28" name="Freeform 28"/>
            <p:cNvSpPr/>
            <p:nvPr/>
          </p:nvSpPr>
          <p:spPr>
            <a:xfrm>
              <a:off x="2177" y="0"/>
              <a:ext cx="1143977" cy="856205"/>
            </a:xfrm>
            <a:custGeom>
              <a:avLst/>
              <a:gdLst/>
              <a:ahLst/>
              <a:cxnLst/>
              <a:rect l="l" t="t" r="r" b="b"/>
              <a:pathLst>
                <a:path w="1143977" h="856205">
                  <a:moveTo>
                    <a:pt x="1140224" y="440596"/>
                  </a:moveTo>
                  <a:lnTo>
                    <a:pt x="948885" y="843711"/>
                  </a:lnTo>
                  <a:cubicBezTo>
                    <a:pt x="945263" y="851342"/>
                    <a:pt x="937571" y="856205"/>
                    <a:pt x="929125" y="856205"/>
                  </a:cubicBezTo>
                  <a:lnTo>
                    <a:pt x="214853" y="856205"/>
                  </a:lnTo>
                  <a:cubicBezTo>
                    <a:pt x="206406" y="856205"/>
                    <a:pt x="198715" y="851342"/>
                    <a:pt x="195093" y="843711"/>
                  </a:cubicBezTo>
                  <a:lnTo>
                    <a:pt x="3753" y="440596"/>
                  </a:lnTo>
                  <a:cubicBezTo>
                    <a:pt x="0" y="432690"/>
                    <a:pt x="0" y="423515"/>
                    <a:pt x="3753" y="415609"/>
                  </a:cubicBezTo>
                  <a:lnTo>
                    <a:pt x="195093" y="12494"/>
                  </a:lnTo>
                  <a:cubicBezTo>
                    <a:pt x="198715" y="4863"/>
                    <a:pt x="206406" y="0"/>
                    <a:pt x="214853" y="0"/>
                  </a:cubicBezTo>
                  <a:lnTo>
                    <a:pt x="929125" y="0"/>
                  </a:lnTo>
                  <a:cubicBezTo>
                    <a:pt x="937571" y="0"/>
                    <a:pt x="945263" y="4863"/>
                    <a:pt x="948885" y="12494"/>
                  </a:cubicBezTo>
                  <a:lnTo>
                    <a:pt x="1140224" y="415609"/>
                  </a:lnTo>
                  <a:cubicBezTo>
                    <a:pt x="1143977" y="423515"/>
                    <a:pt x="1143977" y="432690"/>
                    <a:pt x="1140224" y="440596"/>
                  </a:cubicBezTo>
                  <a:close/>
                </a:path>
              </a:pathLst>
            </a:custGeom>
            <a:solidFill>
              <a:srgbClr val="00BF63"/>
            </a:solidFill>
            <a:ln w="152400" cap="sq">
              <a:solidFill>
                <a:srgbClr val="2F428E"/>
              </a:solidFill>
              <a:prstDash val="solid"/>
              <a:miter/>
            </a:ln>
          </p:spPr>
        </p:sp>
        <p:sp>
          <p:nvSpPr>
            <p:cNvPr id="29" name="TextBox 29"/>
            <p:cNvSpPr txBox="1"/>
            <p:nvPr/>
          </p:nvSpPr>
          <p:spPr>
            <a:xfrm>
              <a:off x="114300" y="-38100"/>
              <a:ext cx="919732" cy="894305"/>
            </a:xfrm>
            <a:prstGeom prst="rect">
              <a:avLst/>
            </a:prstGeom>
          </p:spPr>
          <p:txBody>
            <a:bodyPr lIns="50800" tIns="50800" rIns="50800" bIns="50800" rtlCol="0" anchor="ctr"/>
            <a:lstStyle/>
            <a:p>
              <a:pPr algn="ctr">
                <a:lnSpc>
                  <a:spcPts val="2659"/>
                </a:lnSpc>
                <a:spcBef>
                  <a:spcPct val="0"/>
                </a:spcBef>
              </a:pPr>
              <a:endParaRPr/>
            </a:p>
          </p:txBody>
        </p:sp>
      </p:grpSp>
      <p:sp>
        <p:nvSpPr>
          <p:cNvPr id="30" name="Freeform 30"/>
          <p:cNvSpPr/>
          <p:nvPr/>
        </p:nvSpPr>
        <p:spPr>
          <a:xfrm rot="9154666">
            <a:off x="4115672" y="464493"/>
            <a:ext cx="1692480" cy="478126"/>
          </a:xfrm>
          <a:custGeom>
            <a:avLst/>
            <a:gdLst/>
            <a:ahLst/>
            <a:cxnLst/>
            <a:rect l="l" t="t" r="r" b="b"/>
            <a:pathLst>
              <a:path w="1692480" h="478126">
                <a:moveTo>
                  <a:pt x="0" y="0"/>
                </a:moveTo>
                <a:lnTo>
                  <a:pt x="1692480" y="0"/>
                </a:lnTo>
                <a:lnTo>
                  <a:pt x="1692480" y="478126"/>
                </a:lnTo>
                <a:lnTo>
                  <a:pt x="0" y="47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1" name="Freeform 31"/>
          <p:cNvSpPr/>
          <p:nvPr/>
        </p:nvSpPr>
        <p:spPr>
          <a:xfrm rot="8013706">
            <a:off x="938867" y="2736103"/>
            <a:ext cx="1692480" cy="478126"/>
          </a:xfrm>
          <a:custGeom>
            <a:avLst/>
            <a:gdLst/>
            <a:ahLst/>
            <a:cxnLst/>
            <a:rect l="l" t="t" r="r" b="b"/>
            <a:pathLst>
              <a:path w="1692480" h="478126">
                <a:moveTo>
                  <a:pt x="0" y="0"/>
                </a:moveTo>
                <a:lnTo>
                  <a:pt x="1692480" y="0"/>
                </a:lnTo>
                <a:lnTo>
                  <a:pt x="1692480" y="478126"/>
                </a:lnTo>
                <a:lnTo>
                  <a:pt x="0" y="478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2" name="Freeform 32"/>
          <p:cNvSpPr/>
          <p:nvPr/>
        </p:nvSpPr>
        <p:spPr>
          <a:xfrm rot="-878186">
            <a:off x="3903724" y="4328767"/>
            <a:ext cx="3029357" cy="503631"/>
          </a:xfrm>
          <a:custGeom>
            <a:avLst/>
            <a:gdLst/>
            <a:ahLst/>
            <a:cxnLst/>
            <a:rect l="l" t="t" r="r" b="b"/>
            <a:pathLst>
              <a:path w="3029357" h="503631">
                <a:moveTo>
                  <a:pt x="0" y="0"/>
                </a:moveTo>
                <a:lnTo>
                  <a:pt x="3029357" y="0"/>
                </a:lnTo>
                <a:lnTo>
                  <a:pt x="3029357" y="503631"/>
                </a:lnTo>
                <a:lnTo>
                  <a:pt x="0" y="5036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rot="-1576983">
            <a:off x="11747299" y="7445931"/>
            <a:ext cx="1779292" cy="295807"/>
          </a:xfrm>
          <a:custGeom>
            <a:avLst/>
            <a:gdLst/>
            <a:ahLst/>
            <a:cxnLst/>
            <a:rect l="l" t="t" r="r" b="b"/>
            <a:pathLst>
              <a:path w="1779292" h="295807">
                <a:moveTo>
                  <a:pt x="0" y="0"/>
                </a:moveTo>
                <a:lnTo>
                  <a:pt x="1779292" y="0"/>
                </a:lnTo>
                <a:lnTo>
                  <a:pt x="1779292" y="295808"/>
                </a:lnTo>
                <a:lnTo>
                  <a:pt x="0" y="2958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rot="336363">
            <a:off x="4467033" y="8577571"/>
            <a:ext cx="3321870" cy="552261"/>
          </a:xfrm>
          <a:custGeom>
            <a:avLst/>
            <a:gdLst/>
            <a:ahLst/>
            <a:cxnLst/>
            <a:rect l="l" t="t" r="r" b="b"/>
            <a:pathLst>
              <a:path w="3321870" h="552261">
                <a:moveTo>
                  <a:pt x="0" y="0"/>
                </a:moveTo>
                <a:lnTo>
                  <a:pt x="3321870" y="0"/>
                </a:lnTo>
                <a:lnTo>
                  <a:pt x="3321870" y="552261"/>
                </a:lnTo>
                <a:lnTo>
                  <a:pt x="0" y="5522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rot="1778516">
            <a:off x="8131114" y="6657772"/>
            <a:ext cx="1397396" cy="232317"/>
          </a:xfrm>
          <a:custGeom>
            <a:avLst/>
            <a:gdLst/>
            <a:ahLst/>
            <a:cxnLst/>
            <a:rect l="l" t="t" r="r" b="b"/>
            <a:pathLst>
              <a:path w="1397396" h="232317">
                <a:moveTo>
                  <a:pt x="0" y="0"/>
                </a:moveTo>
                <a:lnTo>
                  <a:pt x="1397396" y="0"/>
                </a:lnTo>
                <a:lnTo>
                  <a:pt x="1397396" y="232317"/>
                </a:lnTo>
                <a:lnTo>
                  <a:pt x="0" y="2323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rot="9405076">
            <a:off x="4296874" y="6695641"/>
            <a:ext cx="1397396" cy="232317"/>
          </a:xfrm>
          <a:custGeom>
            <a:avLst/>
            <a:gdLst/>
            <a:ahLst/>
            <a:cxnLst/>
            <a:rect l="l" t="t" r="r" b="b"/>
            <a:pathLst>
              <a:path w="1397396" h="232317">
                <a:moveTo>
                  <a:pt x="0" y="0"/>
                </a:moveTo>
                <a:lnTo>
                  <a:pt x="1397396" y="0"/>
                </a:lnTo>
                <a:lnTo>
                  <a:pt x="1397396" y="232318"/>
                </a:lnTo>
                <a:lnTo>
                  <a:pt x="0" y="2323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TextBox 37"/>
          <p:cNvSpPr txBox="1"/>
          <p:nvPr/>
        </p:nvSpPr>
        <p:spPr>
          <a:xfrm>
            <a:off x="5979251" y="874182"/>
            <a:ext cx="2043757" cy="829619"/>
          </a:xfrm>
          <a:prstGeom prst="rect">
            <a:avLst/>
          </a:prstGeom>
        </p:spPr>
        <p:txBody>
          <a:bodyPr lIns="0" tIns="0" rIns="0" bIns="0" rtlCol="0" anchor="t">
            <a:spAutoFit/>
          </a:bodyPr>
          <a:lstStyle/>
          <a:p>
            <a:pPr algn="ctr">
              <a:lnSpc>
                <a:spcPts val="3214"/>
              </a:lnSpc>
            </a:pPr>
            <a:r>
              <a:rPr lang="en-US" sz="2747">
                <a:solidFill>
                  <a:srgbClr val="FFFFFF"/>
                </a:solidFill>
                <a:latin typeface="Ahkio"/>
                <a:ea typeface="Ahkio"/>
                <a:cs typeface="Ahkio"/>
                <a:sym typeface="Ahkio"/>
              </a:rPr>
              <a:t>State bill is </a:t>
            </a:r>
          </a:p>
          <a:p>
            <a:pPr algn="ctr">
              <a:lnSpc>
                <a:spcPts val="3214"/>
              </a:lnSpc>
            </a:pPr>
            <a:r>
              <a:rPr lang="en-US" sz="2747">
                <a:solidFill>
                  <a:srgbClr val="FFFFFF"/>
                </a:solidFill>
                <a:latin typeface="Ahkio"/>
                <a:ea typeface="Ahkio"/>
                <a:cs typeface="Ahkio"/>
                <a:sym typeface="Ahkio"/>
              </a:rPr>
              <a:t>introduced</a:t>
            </a:r>
          </a:p>
        </p:txBody>
      </p:sp>
      <p:sp>
        <p:nvSpPr>
          <p:cNvPr id="38" name="TextBox 38"/>
          <p:cNvSpPr txBox="1"/>
          <p:nvPr/>
        </p:nvSpPr>
        <p:spPr>
          <a:xfrm>
            <a:off x="11523736" y="316506"/>
            <a:ext cx="9285249" cy="2324446"/>
          </a:xfrm>
          <a:prstGeom prst="rect">
            <a:avLst/>
          </a:prstGeom>
        </p:spPr>
        <p:txBody>
          <a:bodyPr lIns="0" tIns="0" rIns="0" bIns="0" rtlCol="0" anchor="t">
            <a:spAutoFit/>
          </a:bodyPr>
          <a:lstStyle/>
          <a:p>
            <a:pPr algn="l">
              <a:lnSpc>
                <a:spcPts val="9010"/>
              </a:lnSpc>
            </a:pPr>
            <a:r>
              <a:rPr lang="en-US" sz="7636" b="1">
                <a:solidFill>
                  <a:srgbClr val="FFFFFF"/>
                </a:solidFill>
                <a:latin typeface="Ahkio Bold"/>
                <a:ea typeface="Ahkio Bold"/>
                <a:cs typeface="Ahkio Bold"/>
                <a:sym typeface="Ahkio Bold"/>
              </a:rPr>
              <a:t>HOW A BILL </a:t>
            </a:r>
          </a:p>
          <a:p>
            <a:pPr algn="l">
              <a:lnSpc>
                <a:spcPts val="9010"/>
              </a:lnSpc>
            </a:pPr>
            <a:r>
              <a:rPr lang="en-US" sz="7636" b="1">
                <a:solidFill>
                  <a:srgbClr val="FFFFFF"/>
                </a:solidFill>
                <a:latin typeface="Ahkio Bold"/>
                <a:ea typeface="Ahkio Bold"/>
                <a:cs typeface="Ahkio Bold"/>
                <a:sym typeface="Ahkio Bold"/>
              </a:rPr>
              <a:t>BECOMES LAW</a:t>
            </a:r>
          </a:p>
        </p:txBody>
      </p:sp>
      <p:sp>
        <p:nvSpPr>
          <p:cNvPr id="39" name="TextBox 39"/>
          <p:cNvSpPr txBox="1"/>
          <p:nvPr/>
        </p:nvSpPr>
        <p:spPr>
          <a:xfrm>
            <a:off x="3045743" y="2189383"/>
            <a:ext cx="2043757" cy="829619"/>
          </a:xfrm>
          <a:prstGeom prst="rect">
            <a:avLst/>
          </a:prstGeom>
        </p:spPr>
        <p:txBody>
          <a:bodyPr lIns="0" tIns="0" rIns="0" bIns="0" rtlCol="0" anchor="t">
            <a:spAutoFit/>
          </a:bodyPr>
          <a:lstStyle/>
          <a:p>
            <a:pPr algn="ctr">
              <a:lnSpc>
                <a:spcPts val="3214"/>
              </a:lnSpc>
            </a:pPr>
            <a:r>
              <a:rPr lang="en-US" sz="2747">
                <a:solidFill>
                  <a:srgbClr val="FFFFFF"/>
                </a:solidFill>
                <a:latin typeface="Ahkio"/>
                <a:ea typeface="Ahkio"/>
                <a:cs typeface="Ahkio"/>
                <a:sym typeface="Ahkio"/>
              </a:rPr>
              <a:t>Committee Hearings</a:t>
            </a:r>
          </a:p>
        </p:txBody>
      </p:sp>
      <p:sp>
        <p:nvSpPr>
          <p:cNvPr id="40" name="TextBox 40"/>
          <p:cNvSpPr txBox="1"/>
          <p:nvPr/>
        </p:nvSpPr>
        <p:spPr>
          <a:xfrm>
            <a:off x="1001986" y="4712194"/>
            <a:ext cx="2043757" cy="829619"/>
          </a:xfrm>
          <a:prstGeom prst="rect">
            <a:avLst/>
          </a:prstGeom>
        </p:spPr>
        <p:txBody>
          <a:bodyPr lIns="0" tIns="0" rIns="0" bIns="0" rtlCol="0" anchor="t">
            <a:spAutoFit/>
          </a:bodyPr>
          <a:lstStyle/>
          <a:p>
            <a:pPr algn="ctr">
              <a:lnSpc>
                <a:spcPts val="3214"/>
              </a:lnSpc>
            </a:pPr>
            <a:r>
              <a:rPr lang="en-US" sz="2747">
                <a:solidFill>
                  <a:srgbClr val="FFFFFF"/>
                </a:solidFill>
                <a:latin typeface="Ahkio"/>
                <a:ea typeface="Ahkio"/>
                <a:cs typeface="Ahkio"/>
                <a:sym typeface="Ahkio"/>
              </a:rPr>
              <a:t>Floor </a:t>
            </a:r>
          </a:p>
          <a:p>
            <a:pPr algn="ctr">
              <a:lnSpc>
                <a:spcPts val="3214"/>
              </a:lnSpc>
            </a:pPr>
            <a:r>
              <a:rPr lang="en-US" sz="2747">
                <a:solidFill>
                  <a:srgbClr val="FFFFFF"/>
                </a:solidFill>
                <a:latin typeface="Ahkio"/>
                <a:ea typeface="Ahkio"/>
                <a:cs typeface="Ahkio"/>
                <a:sym typeface="Ahkio"/>
              </a:rPr>
              <a:t>Action</a:t>
            </a:r>
          </a:p>
        </p:txBody>
      </p:sp>
      <p:sp>
        <p:nvSpPr>
          <p:cNvPr id="41" name="TextBox 41"/>
          <p:cNvSpPr txBox="1"/>
          <p:nvPr/>
        </p:nvSpPr>
        <p:spPr>
          <a:xfrm>
            <a:off x="7807933" y="3579758"/>
            <a:ext cx="2043757" cy="829619"/>
          </a:xfrm>
          <a:prstGeom prst="rect">
            <a:avLst/>
          </a:prstGeom>
        </p:spPr>
        <p:txBody>
          <a:bodyPr lIns="0" tIns="0" rIns="0" bIns="0" rtlCol="0" anchor="t">
            <a:spAutoFit/>
          </a:bodyPr>
          <a:lstStyle/>
          <a:p>
            <a:pPr algn="ctr">
              <a:lnSpc>
                <a:spcPts val="3214"/>
              </a:lnSpc>
            </a:pPr>
            <a:r>
              <a:rPr lang="en-US" sz="2747">
                <a:solidFill>
                  <a:srgbClr val="FFFFFF"/>
                </a:solidFill>
                <a:latin typeface="Ahkio"/>
                <a:ea typeface="Ahkio"/>
                <a:cs typeface="Ahkio"/>
                <a:sym typeface="Ahkio"/>
              </a:rPr>
              <a:t>Committee</a:t>
            </a:r>
          </a:p>
          <a:p>
            <a:pPr algn="ctr">
              <a:lnSpc>
                <a:spcPts val="3214"/>
              </a:lnSpc>
            </a:pPr>
            <a:r>
              <a:rPr lang="en-US" sz="2747">
                <a:solidFill>
                  <a:srgbClr val="FFFFFF"/>
                </a:solidFill>
                <a:latin typeface="Ahkio"/>
                <a:ea typeface="Ahkio"/>
                <a:cs typeface="Ahkio"/>
                <a:sym typeface="Ahkio"/>
              </a:rPr>
              <a:t>Hearings</a:t>
            </a:r>
          </a:p>
        </p:txBody>
      </p:sp>
      <p:sp>
        <p:nvSpPr>
          <p:cNvPr id="42" name="TextBox 42"/>
          <p:cNvSpPr txBox="1"/>
          <p:nvPr/>
        </p:nvSpPr>
        <p:spPr>
          <a:xfrm>
            <a:off x="5946213" y="6635975"/>
            <a:ext cx="2043757" cy="829619"/>
          </a:xfrm>
          <a:prstGeom prst="rect">
            <a:avLst/>
          </a:prstGeom>
        </p:spPr>
        <p:txBody>
          <a:bodyPr lIns="0" tIns="0" rIns="0" bIns="0" rtlCol="0" anchor="t">
            <a:spAutoFit/>
          </a:bodyPr>
          <a:lstStyle/>
          <a:p>
            <a:pPr algn="ctr">
              <a:lnSpc>
                <a:spcPts val="3214"/>
              </a:lnSpc>
            </a:pPr>
            <a:r>
              <a:rPr lang="en-US" sz="2747">
                <a:solidFill>
                  <a:srgbClr val="FFFFFF"/>
                </a:solidFill>
                <a:latin typeface="Ahkio"/>
                <a:ea typeface="Ahkio"/>
                <a:cs typeface="Ahkio"/>
                <a:sym typeface="Ahkio"/>
              </a:rPr>
              <a:t>Floor </a:t>
            </a:r>
          </a:p>
          <a:p>
            <a:pPr algn="ctr">
              <a:lnSpc>
                <a:spcPts val="3214"/>
              </a:lnSpc>
            </a:pPr>
            <a:r>
              <a:rPr lang="en-US" sz="2747">
                <a:solidFill>
                  <a:srgbClr val="FFFFFF"/>
                </a:solidFill>
                <a:latin typeface="Ahkio"/>
                <a:ea typeface="Ahkio"/>
                <a:cs typeface="Ahkio"/>
                <a:sym typeface="Ahkio"/>
              </a:rPr>
              <a:t>Action</a:t>
            </a:r>
          </a:p>
        </p:txBody>
      </p:sp>
      <p:sp>
        <p:nvSpPr>
          <p:cNvPr id="43" name="TextBox 43"/>
          <p:cNvSpPr txBox="1"/>
          <p:nvPr/>
        </p:nvSpPr>
        <p:spPr>
          <a:xfrm>
            <a:off x="2056902" y="7573686"/>
            <a:ext cx="2043757" cy="829619"/>
          </a:xfrm>
          <a:prstGeom prst="rect">
            <a:avLst/>
          </a:prstGeom>
        </p:spPr>
        <p:txBody>
          <a:bodyPr lIns="0" tIns="0" rIns="0" bIns="0" rtlCol="0" anchor="t">
            <a:spAutoFit/>
          </a:bodyPr>
          <a:lstStyle/>
          <a:p>
            <a:pPr algn="ctr">
              <a:lnSpc>
                <a:spcPts val="3214"/>
              </a:lnSpc>
            </a:pPr>
            <a:r>
              <a:rPr lang="en-US" sz="2747">
                <a:solidFill>
                  <a:srgbClr val="FFFFFF"/>
                </a:solidFill>
                <a:latin typeface="Ahkio"/>
                <a:ea typeface="Ahkio"/>
                <a:cs typeface="Ahkio"/>
                <a:sym typeface="Ahkio"/>
              </a:rPr>
              <a:t>Referred to original house</a:t>
            </a:r>
          </a:p>
        </p:txBody>
      </p:sp>
      <p:sp>
        <p:nvSpPr>
          <p:cNvPr id="44" name="TextBox 44"/>
          <p:cNvSpPr txBox="1"/>
          <p:nvPr/>
        </p:nvSpPr>
        <p:spPr>
          <a:xfrm>
            <a:off x="9125677" y="8190192"/>
            <a:ext cx="2043757" cy="916487"/>
          </a:xfrm>
          <a:prstGeom prst="rect">
            <a:avLst/>
          </a:prstGeom>
        </p:spPr>
        <p:txBody>
          <a:bodyPr lIns="0" tIns="0" rIns="0" bIns="0" rtlCol="0" anchor="t">
            <a:spAutoFit/>
          </a:bodyPr>
          <a:lstStyle/>
          <a:p>
            <a:pPr algn="ctr">
              <a:lnSpc>
                <a:spcPts val="3565"/>
              </a:lnSpc>
            </a:pPr>
            <a:r>
              <a:rPr lang="en-US" sz="3047" b="1">
                <a:solidFill>
                  <a:srgbClr val="FFFFFF"/>
                </a:solidFill>
                <a:latin typeface="Ahkio Bold"/>
                <a:ea typeface="Ahkio Bold"/>
                <a:cs typeface="Ahkio Bold"/>
                <a:sym typeface="Ahkio Bold"/>
              </a:rPr>
              <a:t>Bill goes to governor</a:t>
            </a:r>
          </a:p>
        </p:txBody>
      </p:sp>
      <p:sp>
        <p:nvSpPr>
          <p:cNvPr id="45" name="TextBox 45"/>
          <p:cNvSpPr txBox="1"/>
          <p:nvPr/>
        </p:nvSpPr>
        <p:spPr>
          <a:xfrm>
            <a:off x="14257248" y="5023061"/>
            <a:ext cx="2420875" cy="1955692"/>
          </a:xfrm>
          <a:prstGeom prst="rect">
            <a:avLst/>
          </a:prstGeom>
        </p:spPr>
        <p:txBody>
          <a:bodyPr lIns="0" tIns="0" rIns="0" bIns="0" rtlCol="0" anchor="t">
            <a:spAutoFit/>
          </a:bodyPr>
          <a:lstStyle/>
          <a:p>
            <a:pPr algn="ctr">
              <a:lnSpc>
                <a:spcPts val="3866"/>
              </a:lnSpc>
            </a:pPr>
            <a:r>
              <a:rPr lang="en-US" sz="3304" b="1">
                <a:solidFill>
                  <a:srgbClr val="FFFFFF"/>
                </a:solidFill>
                <a:latin typeface="Ahkio Bold"/>
                <a:ea typeface="Ahkio Bold"/>
                <a:cs typeface="Ahkio Bold"/>
                <a:sym typeface="Ahkio Bold"/>
              </a:rPr>
              <a:t>Most bills become law January 1st of next year</a:t>
            </a:r>
          </a:p>
        </p:txBody>
      </p:sp>
      <p:sp>
        <p:nvSpPr>
          <p:cNvPr id="46" name="TextBox 46"/>
          <p:cNvSpPr txBox="1"/>
          <p:nvPr/>
        </p:nvSpPr>
        <p:spPr>
          <a:xfrm rot="-793523">
            <a:off x="4630974" y="4850000"/>
            <a:ext cx="1616050" cy="549910"/>
          </a:xfrm>
          <a:prstGeom prst="rect">
            <a:avLst/>
          </a:prstGeom>
        </p:spPr>
        <p:txBody>
          <a:bodyPr lIns="0" tIns="0" rIns="0" bIns="0" rtlCol="0" anchor="t">
            <a:spAutoFit/>
          </a:bodyPr>
          <a:lstStyle/>
          <a:p>
            <a:pPr algn="ctr">
              <a:lnSpc>
                <a:spcPts val="2240"/>
              </a:lnSpc>
            </a:pPr>
            <a:r>
              <a:rPr lang="en-US" sz="1600" b="1">
                <a:solidFill>
                  <a:srgbClr val="011674"/>
                </a:solidFill>
                <a:latin typeface="Ahkio Bold"/>
                <a:ea typeface="Ahkio Bold"/>
                <a:cs typeface="Ahkio Bold"/>
                <a:sym typeface="Ahkio Bold"/>
              </a:rPr>
              <a:t>If passed (sent to other house)</a:t>
            </a:r>
          </a:p>
        </p:txBody>
      </p:sp>
      <p:sp>
        <p:nvSpPr>
          <p:cNvPr id="47" name="TextBox 47"/>
          <p:cNvSpPr txBox="1"/>
          <p:nvPr/>
        </p:nvSpPr>
        <p:spPr>
          <a:xfrm rot="-1363779">
            <a:off x="4286677" y="7187012"/>
            <a:ext cx="1616050" cy="549910"/>
          </a:xfrm>
          <a:prstGeom prst="rect">
            <a:avLst/>
          </a:prstGeom>
        </p:spPr>
        <p:txBody>
          <a:bodyPr lIns="0" tIns="0" rIns="0" bIns="0" rtlCol="0" anchor="t">
            <a:spAutoFit/>
          </a:bodyPr>
          <a:lstStyle/>
          <a:p>
            <a:pPr algn="ctr">
              <a:lnSpc>
                <a:spcPts val="2240"/>
              </a:lnSpc>
            </a:pPr>
            <a:r>
              <a:rPr lang="en-US" sz="1600" b="1">
                <a:solidFill>
                  <a:srgbClr val="011674"/>
                </a:solidFill>
                <a:latin typeface="Ahkio Bold"/>
                <a:ea typeface="Ahkio Bold"/>
                <a:cs typeface="Ahkio Bold"/>
                <a:sym typeface="Ahkio Bold"/>
              </a:rPr>
              <a:t>If passed with amendments </a:t>
            </a:r>
          </a:p>
        </p:txBody>
      </p:sp>
      <p:sp>
        <p:nvSpPr>
          <p:cNvPr id="48" name="TextBox 48"/>
          <p:cNvSpPr txBox="1"/>
          <p:nvPr/>
        </p:nvSpPr>
        <p:spPr>
          <a:xfrm rot="1897766">
            <a:off x="8376077" y="6036237"/>
            <a:ext cx="1616050" cy="549910"/>
          </a:xfrm>
          <a:prstGeom prst="rect">
            <a:avLst/>
          </a:prstGeom>
        </p:spPr>
        <p:txBody>
          <a:bodyPr lIns="0" tIns="0" rIns="0" bIns="0" rtlCol="0" anchor="t">
            <a:spAutoFit/>
          </a:bodyPr>
          <a:lstStyle/>
          <a:p>
            <a:pPr algn="ctr">
              <a:lnSpc>
                <a:spcPts val="2240"/>
              </a:lnSpc>
            </a:pPr>
            <a:r>
              <a:rPr lang="en-US" sz="1600" b="1">
                <a:solidFill>
                  <a:srgbClr val="011674"/>
                </a:solidFill>
                <a:latin typeface="Ahkio Bold"/>
                <a:ea typeface="Ahkio Bold"/>
                <a:cs typeface="Ahkio Bold"/>
                <a:sym typeface="Ahkio Bold"/>
              </a:rPr>
              <a:t>If passed without amendments </a:t>
            </a:r>
          </a:p>
        </p:txBody>
      </p:sp>
      <p:sp>
        <p:nvSpPr>
          <p:cNvPr id="49" name="TextBox 49"/>
          <p:cNvSpPr txBox="1"/>
          <p:nvPr/>
        </p:nvSpPr>
        <p:spPr>
          <a:xfrm rot="342188">
            <a:off x="4910292" y="9059891"/>
            <a:ext cx="1616050" cy="549910"/>
          </a:xfrm>
          <a:prstGeom prst="rect">
            <a:avLst/>
          </a:prstGeom>
        </p:spPr>
        <p:txBody>
          <a:bodyPr lIns="0" tIns="0" rIns="0" bIns="0" rtlCol="0" anchor="t">
            <a:spAutoFit/>
          </a:bodyPr>
          <a:lstStyle/>
          <a:p>
            <a:pPr algn="ctr">
              <a:lnSpc>
                <a:spcPts val="2240"/>
              </a:lnSpc>
            </a:pPr>
            <a:r>
              <a:rPr lang="en-US" sz="1600" b="1">
                <a:solidFill>
                  <a:srgbClr val="011674"/>
                </a:solidFill>
                <a:latin typeface="Ahkio Bold"/>
                <a:ea typeface="Ahkio Bold"/>
                <a:cs typeface="Ahkio Bold"/>
                <a:sym typeface="Ahkio Bold"/>
              </a:rPr>
              <a:t>If original </a:t>
            </a:r>
          </a:p>
          <a:p>
            <a:pPr algn="ctr">
              <a:lnSpc>
                <a:spcPts val="2240"/>
              </a:lnSpc>
            </a:pPr>
            <a:r>
              <a:rPr lang="en-US" sz="1600" b="1">
                <a:solidFill>
                  <a:srgbClr val="011674"/>
                </a:solidFill>
                <a:latin typeface="Ahkio Bold"/>
                <a:ea typeface="Ahkio Bold"/>
                <a:cs typeface="Ahkio Bold"/>
                <a:sym typeface="Ahkio Bold"/>
              </a:rPr>
              <a:t>house concurs</a:t>
            </a:r>
          </a:p>
        </p:txBody>
      </p:sp>
      <p:sp>
        <p:nvSpPr>
          <p:cNvPr id="50" name="Freeform 50"/>
          <p:cNvSpPr/>
          <p:nvPr/>
        </p:nvSpPr>
        <p:spPr>
          <a:xfrm rot="7933384">
            <a:off x="6922706" y="5161637"/>
            <a:ext cx="1088129" cy="180901"/>
          </a:xfrm>
          <a:custGeom>
            <a:avLst/>
            <a:gdLst/>
            <a:ahLst/>
            <a:cxnLst/>
            <a:rect l="l" t="t" r="r" b="b"/>
            <a:pathLst>
              <a:path w="1088129" h="180901">
                <a:moveTo>
                  <a:pt x="0" y="0"/>
                </a:moveTo>
                <a:lnTo>
                  <a:pt x="1088129" y="0"/>
                </a:lnTo>
                <a:lnTo>
                  <a:pt x="1088129" y="180902"/>
                </a:lnTo>
                <a:lnTo>
                  <a:pt x="0" y="1809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1" name="TextBox 51"/>
          <p:cNvSpPr txBox="1"/>
          <p:nvPr/>
        </p:nvSpPr>
        <p:spPr>
          <a:xfrm rot="-1781508">
            <a:off x="12114020" y="7941913"/>
            <a:ext cx="1616050" cy="273685"/>
          </a:xfrm>
          <a:prstGeom prst="rect">
            <a:avLst/>
          </a:prstGeom>
        </p:spPr>
        <p:txBody>
          <a:bodyPr lIns="0" tIns="0" rIns="0" bIns="0" rtlCol="0" anchor="t">
            <a:spAutoFit/>
          </a:bodyPr>
          <a:lstStyle/>
          <a:p>
            <a:pPr algn="ctr">
              <a:lnSpc>
                <a:spcPts val="2240"/>
              </a:lnSpc>
            </a:pPr>
            <a:r>
              <a:rPr lang="en-US" sz="1600" b="1">
                <a:solidFill>
                  <a:srgbClr val="011674"/>
                </a:solidFill>
                <a:latin typeface="Ahkio Bold"/>
                <a:ea typeface="Ahkio Bold"/>
                <a:cs typeface="Ahkio Bold"/>
                <a:sym typeface="Ahkio Bold"/>
              </a:rPr>
              <a:t>If not vetoed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397630" y="-176798"/>
            <a:ext cx="11817384" cy="10463798"/>
            <a:chOff x="0" y="0"/>
            <a:chExt cx="1401713" cy="1241158"/>
          </a:xfrm>
        </p:grpSpPr>
        <p:sp>
          <p:nvSpPr>
            <p:cNvPr id="3" name="Freeform 3"/>
            <p:cNvSpPr/>
            <p:nvPr/>
          </p:nvSpPr>
          <p:spPr>
            <a:xfrm>
              <a:off x="0" y="0"/>
              <a:ext cx="1401713" cy="1241158"/>
            </a:xfrm>
            <a:custGeom>
              <a:avLst/>
              <a:gdLst/>
              <a:ahLst/>
              <a:cxnLst/>
              <a:rect l="l" t="t" r="r" b="b"/>
              <a:pathLst>
                <a:path w="1401713" h="1241158">
                  <a:moveTo>
                    <a:pt x="1401713" y="620579"/>
                  </a:moveTo>
                  <a:lnTo>
                    <a:pt x="1198513" y="1241158"/>
                  </a:lnTo>
                  <a:lnTo>
                    <a:pt x="203200" y="1241158"/>
                  </a:lnTo>
                  <a:lnTo>
                    <a:pt x="0" y="620579"/>
                  </a:lnTo>
                  <a:lnTo>
                    <a:pt x="203200" y="0"/>
                  </a:lnTo>
                  <a:lnTo>
                    <a:pt x="1198513" y="0"/>
                  </a:lnTo>
                  <a:lnTo>
                    <a:pt x="1401713" y="620579"/>
                  </a:lnTo>
                  <a:close/>
                </a:path>
              </a:pathLst>
            </a:custGeom>
            <a:solidFill>
              <a:srgbClr val="2F428E"/>
            </a:solidFill>
          </p:spPr>
        </p:sp>
        <p:sp>
          <p:nvSpPr>
            <p:cNvPr id="4" name="TextBox 4"/>
            <p:cNvSpPr txBox="1"/>
            <p:nvPr/>
          </p:nvSpPr>
          <p:spPr>
            <a:xfrm>
              <a:off x="114300" y="-38100"/>
              <a:ext cx="1173113" cy="12792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798341" y="2810086"/>
            <a:ext cx="4859177" cy="5601357"/>
          </a:xfrm>
          <a:custGeom>
            <a:avLst/>
            <a:gdLst/>
            <a:ahLst/>
            <a:cxnLst/>
            <a:rect l="l" t="t" r="r" b="b"/>
            <a:pathLst>
              <a:path w="4859177" h="5601357">
                <a:moveTo>
                  <a:pt x="0" y="0"/>
                </a:moveTo>
                <a:lnTo>
                  <a:pt x="4859177" y="0"/>
                </a:lnTo>
                <a:lnTo>
                  <a:pt x="4859177" y="5601357"/>
                </a:lnTo>
                <a:lnTo>
                  <a:pt x="0" y="56013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5400000">
            <a:off x="2239017" y="1867580"/>
            <a:ext cx="3977826" cy="1865962"/>
          </a:xfrm>
          <a:custGeom>
            <a:avLst/>
            <a:gdLst/>
            <a:ahLst/>
            <a:cxnLst/>
            <a:rect l="l" t="t" r="r" b="b"/>
            <a:pathLst>
              <a:path w="3977826" h="1865962">
                <a:moveTo>
                  <a:pt x="0" y="0"/>
                </a:moveTo>
                <a:lnTo>
                  <a:pt x="3977825" y="0"/>
                </a:lnTo>
                <a:lnTo>
                  <a:pt x="3977825" y="1865962"/>
                </a:lnTo>
                <a:lnTo>
                  <a:pt x="0" y="1865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10252" y="9258300"/>
            <a:ext cx="8197054" cy="8166315"/>
          </a:xfrm>
          <a:custGeom>
            <a:avLst/>
            <a:gdLst/>
            <a:ahLst/>
            <a:cxnLst/>
            <a:rect l="l" t="t" r="r" b="b"/>
            <a:pathLst>
              <a:path w="8197054" h="8166315">
                <a:moveTo>
                  <a:pt x="0" y="0"/>
                </a:moveTo>
                <a:lnTo>
                  <a:pt x="8197054" y="0"/>
                </a:lnTo>
                <a:lnTo>
                  <a:pt x="8197054" y="8166315"/>
                </a:lnTo>
                <a:lnTo>
                  <a:pt x="0" y="81663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TextBox 8"/>
          <p:cNvSpPr txBox="1"/>
          <p:nvPr/>
        </p:nvSpPr>
        <p:spPr>
          <a:xfrm>
            <a:off x="11080873" y="567956"/>
            <a:ext cx="15125082" cy="8955240"/>
          </a:xfrm>
          <a:prstGeom prst="rect">
            <a:avLst/>
          </a:prstGeom>
        </p:spPr>
        <p:txBody>
          <a:bodyPr lIns="0" tIns="0" rIns="0" bIns="0" rtlCol="0" anchor="t">
            <a:spAutoFit/>
          </a:bodyPr>
          <a:lstStyle/>
          <a:p>
            <a:pPr algn="l">
              <a:lnSpc>
                <a:spcPts val="14083"/>
              </a:lnSpc>
            </a:pPr>
            <a:r>
              <a:rPr lang="en-US" sz="11935" b="1">
                <a:solidFill>
                  <a:srgbClr val="FFFFFF"/>
                </a:solidFill>
                <a:latin typeface="Ahkio Bold"/>
                <a:ea typeface="Ahkio Bold"/>
                <a:cs typeface="Ahkio Bold"/>
                <a:sym typeface="Ahkio Bold"/>
              </a:rPr>
              <a:t>HOW </a:t>
            </a:r>
          </a:p>
          <a:p>
            <a:pPr algn="l">
              <a:lnSpc>
                <a:spcPts val="14083"/>
              </a:lnSpc>
            </a:pPr>
            <a:r>
              <a:rPr lang="en-US" sz="11935" b="1">
                <a:solidFill>
                  <a:srgbClr val="FFFFFF"/>
                </a:solidFill>
                <a:latin typeface="Ahkio Bold"/>
                <a:ea typeface="Ahkio Bold"/>
                <a:cs typeface="Ahkio Bold"/>
                <a:sym typeface="Ahkio Bold"/>
              </a:rPr>
              <a:t>A BILL </a:t>
            </a:r>
          </a:p>
          <a:p>
            <a:pPr algn="l">
              <a:lnSpc>
                <a:spcPts val="14083"/>
              </a:lnSpc>
            </a:pPr>
            <a:r>
              <a:rPr lang="en-US" sz="11935" b="1">
                <a:solidFill>
                  <a:srgbClr val="E56905"/>
                </a:solidFill>
                <a:latin typeface="Ahkio Bold"/>
                <a:ea typeface="Ahkio Bold"/>
                <a:cs typeface="Ahkio Bold"/>
                <a:sym typeface="Ahkio Bold"/>
              </a:rPr>
              <a:t>REALLY</a:t>
            </a:r>
            <a:r>
              <a:rPr lang="en-US" sz="11935" b="1">
                <a:solidFill>
                  <a:srgbClr val="FFFFFF"/>
                </a:solidFill>
                <a:latin typeface="Ahkio Bold"/>
                <a:ea typeface="Ahkio Bold"/>
                <a:cs typeface="Ahkio Bold"/>
                <a:sym typeface="Ahkio Bold"/>
              </a:rPr>
              <a:t> </a:t>
            </a:r>
          </a:p>
          <a:p>
            <a:pPr algn="l">
              <a:lnSpc>
                <a:spcPts val="14083"/>
              </a:lnSpc>
            </a:pPr>
            <a:r>
              <a:rPr lang="en-US" sz="11935" b="1">
                <a:solidFill>
                  <a:srgbClr val="FFFFFF"/>
                </a:solidFill>
                <a:latin typeface="Ahkio Bold"/>
                <a:ea typeface="Ahkio Bold"/>
                <a:cs typeface="Ahkio Bold"/>
                <a:sym typeface="Ahkio Bold"/>
              </a:rPr>
              <a:t>BECOMES </a:t>
            </a:r>
          </a:p>
          <a:p>
            <a:pPr algn="l">
              <a:lnSpc>
                <a:spcPts val="14083"/>
              </a:lnSpc>
            </a:pPr>
            <a:r>
              <a:rPr lang="en-US" sz="11935" b="1">
                <a:solidFill>
                  <a:srgbClr val="FFFFFF"/>
                </a:solidFill>
                <a:latin typeface="Ahkio Bold"/>
                <a:ea typeface="Ahkio Bold"/>
                <a:cs typeface="Ahkio Bold"/>
                <a:sym typeface="Ahkio Bold"/>
              </a:rPr>
              <a:t>LAW</a:t>
            </a:r>
          </a:p>
        </p:txBody>
      </p:sp>
      <p:sp>
        <p:nvSpPr>
          <p:cNvPr id="9" name="Freeform 9"/>
          <p:cNvSpPr/>
          <p:nvPr/>
        </p:nvSpPr>
        <p:spPr>
          <a:xfrm>
            <a:off x="381945" y="-7579310"/>
            <a:ext cx="8197054" cy="8166315"/>
          </a:xfrm>
          <a:custGeom>
            <a:avLst/>
            <a:gdLst/>
            <a:ahLst/>
            <a:cxnLst/>
            <a:rect l="l" t="t" r="r" b="b"/>
            <a:pathLst>
              <a:path w="8197054" h="8166315">
                <a:moveTo>
                  <a:pt x="0" y="0"/>
                </a:moveTo>
                <a:lnTo>
                  <a:pt x="8197054" y="0"/>
                </a:lnTo>
                <a:lnTo>
                  <a:pt x="8197054" y="8166316"/>
                </a:lnTo>
                <a:lnTo>
                  <a:pt x="0" y="81663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037325" y="-176798"/>
            <a:ext cx="12533103" cy="10463798"/>
            <a:chOff x="0" y="0"/>
            <a:chExt cx="1486608" cy="1241158"/>
          </a:xfrm>
        </p:grpSpPr>
        <p:sp>
          <p:nvSpPr>
            <p:cNvPr id="3" name="Freeform 3"/>
            <p:cNvSpPr/>
            <p:nvPr/>
          </p:nvSpPr>
          <p:spPr>
            <a:xfrm>
              <a:off x="0" y="0"/>
              <a:ext cx="1486608" cy="1241158"/>
            </a:xfrm>
            <a:custGeom>
              <a:avLst/>
              <a:gdLst/>
              <a:ahLst/>
              <a:cxnLst/>
              <a:rect l="l" t="t" r="r" b="b"/>
              <a:pathLst>
                <a:path w="1486608" h="1241158">
                  <a:moveTo>
                    <a:pt x="1486608" y="620579"/>
                  </a:moveTo>
                  <a:lnTo>
                    <a:pt x="1283408" y="1241158"/>
                  </a:lnTo>
                  <a:lnTo>
                    <a:pt x="203200" y="1241158"/>
                  </a:lnTo>
                  <a:lnTo>
                    <a:pt x="0" y="620579"/>
                  </a:lnTo>
                  <a:lnTo>
                    <a:pt x="203200" y="0"/>
                  </a:lnTo>
                  <a:lnTo>
                    <a:pt x="1283408" y="0"/>
                  </a:lnTo>
                  <a:lnTo>
                    <a:pt x="1486608" y="620579"/>
                  </a:lnTo>
                  <a:close/>
                </a:path>
              </a:pathLst>
            </a:custGeom>
            <a:solidFill>
              <a:srgbClr val="2F428E"/>
            </a:solidFill>
          </p:spPr>
        </p:sp>
        <p:sp>
          <p:nvSpPr>
            <p:cNvPr id="4" name="TextBox 4"/>
            <p:cNvSpPr txBox="1"/>
            <p:nvPr/>
          </p:nvSpPr>
          <p:spPr>
            <a:xfrm>
              <a:off x="114300" y="-38100"/>
              <a:ext cx="1258008" cy="1279258"/>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545802" y="2822017"/>
            <a:ext cx="6888938" cy="5468095"/>
          </a:xfrm>
          <a:custGeom>
            <a:avLst/>
            <a:gdLst/>
            <a:ahLst/>
            <a:cxnLst/>
            <a:rect l="l" t="t" r="r" b="b"/>
            <a:pathLst>
              <a:path w="6888938" h="5468095">
                <a:moveTo>
                  <a:pt x="0" y="0"/>
                </a:moveTo>
                <a:lnTo>
                  <a:pt x="6888939" y="0"/>
                </a:lnTo>
                <a:lnTo>
                  <a:pt x="6888939" y="5468095"/>
                </a:lnTo>
                <a:lnTo>
                  <a:pt x="0" y="54680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9766841" y="2241252"/>
            <a:ext cx="12923516" cy="5459819"/>
          </a:xfrm>
          <a:prstGeom prst="rect">
            <a:avLst/>
          </a:prstGeom>
        </p:spPr>
        <p:txBody>
          <a:bodyPr lIns="0" tIns="0" rIns="0" bIns="0" rtlCol="0" anchor="t">
            <a:spAutoFit/>
          </a:bodyPr>
          <a:lstStyle/>
          <a:p>
            <a:pPr algn="l">
              <a:lnSpc>
                <a:spcPts val="14201"/>
              </a:lnSpc>
            </a:pPr>
            <a:r>
              <a:rPr lang="en-US" sz="12035" b="1">
                <a:solidFill>
                  <a:srgbClr val="E56905"/>
                </a:solidFill>
                <a:latin typeface="Ahkio Bold"/>
                <a:ea typeface="Ahkio Bold"/>
                <a:cs typeface="Ahkio Bold"/>
                <a:sym typeface="Ahkio Bold"/>
              </a:rPr>
              <a:t>P</a:t>
            </a:r>
            <a:r>
              <a:rPr lang="en-US" sz="12035" b="1">
                <a:solidFill>
                  <a:srgbClr val="FFFFFF"/>
                </a:solidFill>
                <a:latin typeface="Ahkio Bold"/>
                <a:ea typeface="Ahkio Bold"/>
                <a:cs typeface="Ahkio Bold"/>
                <a:sym typeface="Ahkio Bold"/>
              </a:rPr>
              <a:t>OLITICAL </a:t>
            </a:r>
          </a:p>
          <a:p>
            <a:pPr algn="l">
              <a:lnSpc>
                <a:spcPts val="14201"/>
              </a:lnSpc>
            </a:pPr>
            <a:r>
              <a:rPr lang="en-US" sz="12035" b="1">
                <a:solidFill>
                  <a:srgbClr val="E56905"/>
                </a:solidFill>
                <a:latin typeface="Ahkio Bold"/>
                <a:ea typeface="Ahkio Bold"/>
                <a:cs typeface="Ahkio Bold"/>
                <a:sym typeface="Ahkio Bold"/>
              </a:rPr>
              <a:t>A</a:t>
            </a:r>
            <a:r>
              <a:rPr lang="en-US" sz="12035" b="1">
                <a:solidFill>
                  <a:srgbClr val="FFFFFF"/>
                </a:solidFill>
                <a:latin typeface="Ahkio Bold"/>
                <a:ea typeface="Ahkio Bold"/>
                <a:cs typeface="Ahkio Bold"/>
                <a:sym typeface="Ahkio Bold"/>
              </a:rPr>
              <a:t>CTION </a:t>
            </a:r>
          </a:p>
          <a:p>
            <a:pPr algn="l">
              <a:lnSpc>
                <a:spcPts val="14201"/>
              </a:lnSpc>
            </a:pPr>
            <a:r>
              <a:rPr lang="en-US" sz="12035" b="1">
                <a:solidFill>
                  <a:srgbClr val="E56905"/>
                </a:solidFill>
                <a:latin typeface="Ahkio Bold"/>
                <a:ea typeface="Ahkio Bold"/>
                <a:cs typeface="Ahkio Bold"/>
                <a:sym typeface="Ahkio Bold"/>
              </a:rPr>
              <a:t>C</a:t>
            </a:r>
            <a:r>
              <a:rPr lang="en-US" sz="12035" b="1">
                <a:solidFill>
                  <a:srgbClr val="FFFFFF"/>
                </a:solidFill>
                <a:latin typeface="Ahkio Bold"/>
                <a:ea typeface="Ahkio Bold"/>
                <a:cs typeface="Ahkio Bold"/>
                <a:sym typeface="Ahkio Bold"/>
              </a:rPr>
              <a:t>OMMITTEES</a:t>
            </a:r>
          </a:p>
        </p:txBody>
      </p:sp>
      <p:sp>
        <p:nvSpPr>
          <p:cNvPr id="7" name="TextBox 7"/>
          <p:cNvSpPr txBox="1"/>
          <p:nvPr/>
        </p:nvSpPr>
        <p:spPr>
          <a:xfrm>
            <a:off x="1511443" y="3163195"/>
            <a:ext cx="621367" cy="1298147"/>
          </a:xfrm>
          <a:prstGeom prst="rect">
            <a:avLst/>
          </a:prstGeom>
        </p:spPr>
        <p:txBody>
          <a:bodyPr lIns="0" tIns="0" rIns="0" bIns="0" rtlCol="0" anchor="t">
            <a:spAutoFit/>
          </a:bodyPr>
          <a:lstStyle/>
          <a:p>
            <a:pPr algn="ctr">
              <a:lnSpc>
                <a:spcPts val="10619"/>
              </a:lnSpc>
            </a:pPr>
            <a:r>
              <a:rPr lang="en-US" sz="7585" b="1">
                <a:solidFill>
                  <a:srgbClr val="E56905"/>
                </a:solidFill>
                <a:latin typeface="Roboto Bold"/>
                <a:ea typeface="Roboto Bold"/>
                <a:cs typeface="Roboto Bold"/>
                <a:sym typeface="Roboto Bold"/>
              </a:rPr>
              <a:t>P</a:t>
            </a:r>
          </a:p>
        </p:txBody>
      </p:sp>
      <p:sp>
        <p:nvSpPr>
          <p:cNvPr id="8" name="TextBox 8"/>
          <p:cNvSpPr txBox="1"/>
          <p:nvPr/>
        </p:nvSpPr>
        <p:spPr>
          <a:xfrm>
            <a:off x="3666171" y="3163195"/>
            <a:ext cx="648202" cy="1298147"/>
          </a:xfrm>
          <a:prstGeom prst="rect">
            <a:avLst/>
          </a:prstGeom>
        </p:spPr>
        <p:txBody>
          <a:bodyPr lIns="0" tIns="0" rIns="0" bIns="0" rtlCol="0" anchor="t">
            <a:spAutoFit/>
          </a:bodyPr>
          <a:lstStyle/>
          <a:p>
            <a:pPr algn="ctr">
              <a:lnSpc>
                <a:spcPts val="10619"/>
              </a:lnSpc>
            </a:pPr>
            <a:r>
              <a:rPr lang="en-US" sz="7585" b="1">
                <a:solidFill>
                  <a:srgbClr val="E56905"/>
                </a:solidFill>
                <a:latin typeface="Roboto Bold"/>
                <a:ea typeface="Roboto Bold"/>
                <a:cs typeface="Roboto Bold"/>
                <a:sym typeface="Roboto Bold"/>
              </a:rPr>
              <a:t>A</a:t>
            </a:r>
          </a:p>
        </p:txBody>
      </p:sp>
      <p:sp>
        <p:nvSpPr>
          <p:cNvPr id="9" name="TextBox 9"/>
          <p:cNvSpPr txBox="1"/>
          <p:nvPr/>
        </p:nvSpPr>
        <p:spPr>
          <a:xfrm>
            <a:off x="5856827" y="3163195"/>
            <a:ext cx="630342" cy="1298147"/>
          </a:xfrm>
          <a:prstGeom prst="rect">
            <a:avLst/>
          </a:prstGeom>
        </p:spPr>
        <p:txBody>
          <a:bodyPr lIns="0" tIns="0" rIns="0" bIns="0" rtlCol="0" anchor="t">
            <a:spAutoFit/>
          </a:bodyPr>
          <a:lstStyle/>
          <a:p>
            <a:pPr algn="ctr">
              <a:lnSpc>
                <a:spcPts val="10619"/>
              </a:lnSpc>
            </a:pPr>
            <a:r>
              <a:rPr lang="en-US" sz="7585" b="1">
                <a:solidFill>
                  <a:srgbClr val="E56905"/>
                </a:solidFill>
                <a:latin typeface="Roboto Bold"/>
                <a:ea typeface="Roboto Bold"/>
                <a:cs typeface="Roboto Bold"/>
                <a:sym typeface="Roboto Bold"/>
              </a:rPr>
              <a:t>C</a:t>
            </a:r>
          </a:p>
        </p:txBody>
      </p:sp>
      <p:sp>
        <p:nvSpPr>
          <p:cNvPr id="10" name="Freeform 10"/>
          <p:cNvSpPr/>
          <p:nvPr/>
        </p:nvSpPr>
        <p:spPr>
          <a:xfrm>
            <a:off x="1218863" y="-3825320"/>
            <a:ext cx="5542816" cy="5522031"/>
          </a:xfrm>
          <a:custGeom>
            <a:avLst/>
            <a:gdLst/>
            <a:ahLst/>
            <a:cxnLst/>
            <a:rect l="l" t="t" r="r" b="b"/>
            <a:pathLst>
              <a:path w="5542816" h="5522031">
                <a:moveTo>
                  <a:pt x="0" y="0"/>
                </a:moveTo>
                <a:lnTo>
                  <a:pt x="5542817" y="0"/>
                </a:lnTo>
                <a:lnTo>
                  <a:pt x="5542817" y="5522031"/>
                </a:lnTo>
                <a:lnTo>
                  <a:pt x="0" y="55220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2433604" y="8746806"/>
            <a:ext cx="3113336" cy="899162"/>
          </a:xfrm>
          <a:prstGeom prst="rect">
            <a:avLst/>
          </a:prstGeom>
        </p:spPr>
        <p:txBody>
          <a:bodyPr lIns="0" tIns="0" rIns="0" bIns="0" rtlCol="0" anchor="t">
            <a:spAutoFit/>
          </a:bodyPr>
          <a:lstStyle/>
          <a:p>
            <a:pPr algn="ctr">
              <a:lnSpc>
                <a:spcPts val="7139"/>
              </a:lnSpc>
            </a:pPr>
            <a:r>
              <a:rPr lang="en-US" sz="5099">
                <a:solidFill>
                  <a:srgbClr val="E56905"/>
                </a:solidFill>
                <a:latin typeface="Ahkio"/>
                <a:ea typeface="Ahkio"/>
                <a:cs typeface="Ahkio"/>
                <a:sym typeface="Ahkio"/>
              </a:rPr>
              <a:t>PAY TO PLAY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544586" y="-176798"/>
            <a:ext cx="14025843" cy="2939149"/>
            <a:chOff x="0" y="0"/>
            <a:chExt cx="1663668" cy="348626"/>
          </a:xfrm>
        </p:grpSpPr>
        <p:sp>
          <p:nvSpPr>
            <p:cNvPr id="3" name="Freeform 3"/>
            <p:cNvSpPr/>
            <p:nvPr/>
          </p:nvSpPr>
          <p:spPr>
            <a:xfrm>
              <a:off x="0" y="0"/>
              <a:ext cx="1663668" cy="348626"/>
            </a:xfrm>
            <a:custGeom>
              <a:avLst/>
              <a:gdLst/>
              <a:ahLst/>
              <a:cxnLst/>
              <a:rect l="l" t="t" r="r" b="b"/>
              <a:pathLst>
                <a:path w="1663668" h="348626">
                  <a:moveTo>
                    <a:pt x="1663668" y="174313"/>
                  </a:moveTo>
                  <a:lnTo>
                    <a:pt x="1460468" y="348626"/>
                  </a:lnTo>
                  <a:lnTo>
                    <a:pt x="203200" y="348626"/>
                  </a:lnTo>
                  <a:lnTo>
                    <a:pt x="0" y="174313"/>
                  </a:lnTo>
                  <a:lnTo>
                    <a:pt x="203200" y="0"/>
                  </a:lnTo>
                  <a:lnTo>
                    <a:pt x="1460468" y="0"/>
                  </a:lnTo>
                  <a:lnTo>
                    <a:pt x="1663668" y="174313"/>
                  </a:lnTo>
                  <a:close/>
                </a:path>
              </a:pathLst>
            </a:custGeom>
            <a:solidFill>
              <a:srgbClr val="2F428E"/>
            </a:solidFill>
          </p:spPr>
        </p:sp>
        <p:sp>
          <p:nvSpPr>
            <p:cNvPr id="4" name="TextBox 4"/>
            <p:cNvSpPr txBox="1"/>
            <p:nvPr/>
          </p:nvSpPr>
          <p:spPr>
            <a:xfrm>
              <a:off x="114300" y="-38100"/>
              <a:ext cx="1435068" cy="386726"/>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307604" y="-2937814"/>
            <a:ext cx="5542816" cy="5522031"/>
          </a:xfrm>
          <a:custGeom>
            <a:avLst/>
            <a:gdLst/>
            <a:ahLst/>
            <a:cxnLst/>
            <a:rect l="l" t="t" r="r" b="b"/>
            <a:pathLst>
              <a:path w="5542816" h="5522031">
                <a:moveTo>
                  <a:pt x="0" y="0"/>
                </a:moveTo>
                <a:lnTo>
                  <a:pt x="5542816" y="0"/>
                </a:lnTo>
                <a:lnTo>
                  <a:pt x="5542816" y="5522031"/>
                </a:lnTo>
                <a:lnTo>
                  <a:pt x="0" y="552203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307604" y="3548138"/>
            <a:ext cx="7040341" cy="6366728"/>
          </a:xfrm>
          <a:custGeom>
            <a:avLst/>
            <a:gdLst/>
            <a:ahLst/>
            <a:cxnLst/>
            <a:rect l="l" t="t" r="r" b="b"/>
            <a:pathLst>
              <a:path w="7040341" h="6366728">
                <a:moveTo>
                  <a:pt x="0" y="0"/>
                </a:moveTo>
                <a:lnTo>
                  <a:pt x="7040341" y="0"/>
                </a:lnTo>
                <a:lnTo>
                  <a:pt x="7040341" y="6366729"/>
                </a:lnTo>
                <a:lnTo>
                  <a:pt x="0" y="6366729"/>
                </a:lnTo>
                <a:lnTo>
                  <a:pt x="0" y="0"/>
                </a:lnTo>
                <a:close/>
              </a:path>
            </a:pathLst>
          </a:custGeom>
          <a:blipFill>
            <a:blip r:embed="rId4"/>
            <a:stretch>
              <a:fillRect/>
            </a:stretch>
          </a:blipFill>
        </p:spPr>
      </p:sp>
      <p:sp>
        <p:nvSpPr>
          <p:cNvPr id="7" name="Freeform 7"/>
          <p:cNvSpPr/>
          <p:nvPr/>
        </p:nvSpPr>
        <p:spPr>
          <a:xfrm>
            <a:off x="11084312" y="2965438"/>
            <a:ext cx="6887350" cy="5742328"/>
          </a:xfrm>
          <a:custGeom>
            <a:avLst/>
            <a:gdLst/>
            <a:ahLst/>
            <a:cxnLst/>
            <a:rect l="l" t="t" r="r" b="b"/>
            <a:pathLst>
              <a:path w="6887350" h="5742328">
                <a:moveTo>
                  <a:pt x="0" y="0"/>
                </a:moveTo>
                <a:lnTo>
                  <a:pt x="6887350" y="0"/>
                </a:lnTo>
                <a:lnTo>
                  <a:pt x="6887350" y="5742328"/>
                </a:lnTo>
                <a:lnTo>
                  <a:pt x="0" y="57423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158451" y="7500666"/>
            <a:ext cx="2302544" cy="2414201"/>
          </a:xfrm>
          <a:custGeom>
            <a:avLst/>
            <a:gdLst/>
            <a:ahLst/>
            <a:cxnLst/>
            <a:rect l="l" t="t" r="r" b="b"/>
            <a:pathLst>
              <a:path w="2302544" h="2414201">
                <a:moveTo>
                  <a:pt x="0" y="0"/>
                </a:moveTo>
                <a:lnTo>
                  <a:pt x="2302543" y="0"/>
                </a:lnTo>
                <a:lnTo>
                  <a:pt x="2302543" y="2414201"/>
                </a:lnTo>
                <a:lnTo>
                  <a:pt x="0" y="2414201"/>
                </a:lnTo>
                <a:lnTo>
                  <a:pt x="0" y="0"/>
                </a:lnTo>
                <a:close/>
              </a:path>
            </a:pathLst>
          </a:custGeom>
          <a:blipFill>
            <a:blip r:embed="rId7"/>
            <a:stretch>
              <a:fillRect/>
            </a:stretch>
          </a:blipFill>
        </p:spPr>
      </p:sp>
      <p:grpSp>
        <p:nvGrpSpPr>
          <p:cNvPr id="9" name="Group 9"/>
          <p:cNvGrpSpPr/>
          <p:nvPr/>
        </p:nvGrpSpPr>
        <p:grpSpPr>
          <a:xfrm>
            <a:off x="3984036" y="6253480"/>
            <a:ext cx="2084072" cy="1070527"/>
            <a:chOff x="0" y="0"/>
            <a:chExt cx="548891" cy="281949"/>
          </a:xfrm>
        </p:grpSpPr>
        <p:sp>
          <p:nvSpPr>
            <p:cNvPr id="10" name="Freeform 10"/>
            <p:cNvSpPr/>
            <p:nvPr/>
          </p:nvSpPr>
          <p:spPr>
            <a:xfrm>
              <a:off x="0" y="0"/>
              <a:ext cx="548891" cy="281949"/>
            </a:xfrm>
            <a:custGeom>
              <a:avLst/>
              <a:gdLst/>
              <a:ahLst/>
              <a:cxnLst/>
              <a:rect l="l" t="t" r="r" b="b"/>
              <a:pathLst>
                <a:path w="548891" h="281949">
                  <a:moveTo>
                    <a:pt x="0" y="0"/>
                  </a:moveTo>
                  <a:lnTo>
                    <a:pt x="548891" y="0"/>
                  </a:lnTo>
                  <a:lnTo>
                    <a:pt x="548891" y="281949"/>
                  </a:lnTo>
                  <a:lnTo>
                    <a:pt x="0" y="281949"/>
                  </a:lnTo>
                  <a:close/>
                </a:path>
              </a:pathLst>
            </a:custGeom>
            <a:solidFill>
              <a:srgbClr val="FFFFFF"/>
            </a:solidFill>
          </p:spPr>
        </p:sp>
        <p:sp>
          <p:nvSpPr>
            <p:cNvPr id="11" name="TextBox 11"/>
            <p:cNvSpPr txBox="1"/>
            <p:nvPr/>
          </p:nvSpPr>
          <p:spPr>
            <a:xfrm>
              <a:off x="0" y="-38100"/>
              <a:ext cx="548891" cy="320049"/>
            </a:xfrm>
            <a:prstGeom prst="rect">
              <a:avLst/>
            </a:prstGeom>
          </p:spPr>
          <p:txBody>
            <a:bodyPr lIns="50800" tIns="50800" rIns="50800" bIns="50800" rtlCol="0" anchor="ctr"/>
            <a:lstStyle/>
            <a:p>
              <a:pPr algn="ctr">
                <a:lnSpc>
                  <a:spcPts val="2100"/>
                </a:lnSpc>
              </a:pPr>
              <a:endParaRPr/>
            </a:p>
          </p:txBody>
        </p:sp>
      </p:grpSp>
      <p:sp>
        <p:nvSpPr>
          <p:cNvPr id="12" name="TextBox 12"/>
          <p:cNvSpPr txBox="1"/>
          <p:nvPr/>
        </p:nvSpPr>
        <p:spPr>
          <a:xfrm>
            <a:off x="8158451" y="789175"/>
            <a:ext cx="10577782" cy="1230087"/>
          </a:xfrm>
          <a:prstGeom prst="rect">
            <a:avLst/>
          </a:prstGeom>
        </p:spPr>
        <p:txBody>
          <a:bodyPr lIns="0" tIns="0" rIns="0" bIns="0" rtlCol="0" anchor="t">
            <a:spAutoFit/>
          </a:bodyPr>
          <a:lstStyle/>
          <a:p>
            <a:pPr algn="l">
              <a:lnSpc>
                <a:spcPts val="9482"/>
              </a:lnSpc>
            </a:pPr>
            <a:r>
              <a:rPr lang="en-US" sz="8036" b="1">
                <a:solidFill>
                  <a:srgbClr val="FFFFFF"/>
                </a:solidFill>
                <a:latin typeface="Ahkio Bold"/>
                <a:ea typeface="Ahkio Bold"/>
                <a:cs typeface="Ahkio Bold"/>
                <a:sym typeface="Ahkio Bold"/>
              </a:rPr>
              <a:t>SUPPORT &amp; OPPOSITION</a:t>
            </a:r>
          </a:p>
        </p:txBody>
      </p:sp>
      <p:sp>
        <p:nvSpPr>
          <p:cNvPr id="13" name="TextBox 13"/>
          <p:cNvSpPr txBox="1"/>
          <p:nvPr/>
        </p:nvSpPr>
        <p:spPr>
          <a:xfrm rot="189067">
            <a:off x="11007921" y="4407243"/>
            <a:ext cx="6887350" cy="2240097"/>
          </a:xfrm>
          <a:prstGeom prst="rect">
            <a:avLst/>
          </a:prstGeom>
        </p:spPr>
        <p:txBody>
          <a:bodyPr lIns="0" tIns="0" rIns="0" bIns="0" rtlCol="0" anchor="t">
            <a:spAutoFit/>
          </a:bodyPr>
          <a:lstStyle/>
          <a:p>
            <a:pPr algn="ctr">
              <a:lnSpc>
                <a:spcPts val="9036"/>
              </a:lnSpc>
            </a:pPr>
            <a:r>
              <a:rPr lang="en-US" sz="6454">
                <a:solidFill>
                  <a:srgbClr val="FFFFFF"/>
                </a:solidFill>
                <a:latin typeface="Dekko"/>
                <a:ea typeface="Dekko"/>
                <a:cs typeface="Dekko"/>
                <a:sym typeface="Dekko"/>
              </a:rPr>
              <a:t>Who are our </a:t>
            </a:r>
          </a:p>
          <a:p>
            <a:pPr algn="ctr">
              <a:lnSpc>
                <a:spcPts val="9036"/>
              </a:lnSpc>
            </a:pPr>
            <a:r>
              <a:rPr lang="en-US" sz="6454">
                <a:solidFill>
                  <a:srgbClr val="FFFFFF"/>
                </a:solidFill>
                <a:latin typeface="Dekko"/>
                <a:ea typeface="Dekko"/>
                <a:cs typeface="Dekko"/>
                <a:sym typeface="Dekko"/>
              </a:rPr>
              <a:t>“friends?”</a:t>
            </a:r>
          </a:p>
        </p:txBody>
      </p:sp>
      <p:sp>
        <p:nvSpPr>
          <p:cNvPr id="14" name="TextBox 14"/>
          <p:cNvSpPr txBox="1"/>
          <p:nvPr/>
        </p:nvSpPr>
        <p:spPr>
          <a:xfrm>
            <a:off x="3881815" y="6433802"/>
            <a:ext cx="2053903" cy="1085914"/>
          </a:xfrm>
          <a:prstGeom prst="rect">
            <a:avLst/>
          </a:prstGeom>
        </p:spPr>
        <p:txBody>
          <a:bodyPr lIns="0" tIns="0" rIns="0" bIns="0" rtlCol="0" anchor="t">
            <a:spAutoFit/>
          </a:bodyPr>
          <a:lstStyle/>
          <a:p>
            <a:pPr marL="313054" lvl="1" indent="-156527" algn="l">
              <a:lnSpc>
                <a:spcPts val="2189"/>
              </a:lnSpc>
              <a:buFont typeface="Arial"/>
              <a:buChar char="•"/>
            </a:pPr>
            <a:r>
              <a:rPr lang="en-US" sz="1449">
                <a:solidFill>
                  <a:srgbClr val="1B1A1E"/>
                </a:solidFill>
                <a:latin typeface="Source Sans Pro"/>
                <a:ea typeface="Source Sans Pro"/>
                <a:cs typeface="Source Sans Pro"/>
                <a:sym typeface="Source Sans Pro"/>
              </a:rPr>
              <a:t>California Business </a:t>
            </a:r>
          </a:p>
          <a:p>
            <a:pPr algn="l">
              <a:lnSpc>
                <a:spcPts val="2189"/>
              </a:lnSpc>
            </a:pPr>
            <a:r>
              <a:rPr lang="en-US" sz="1449">
                <a:solidFill>
                  <a:srgbClr val="1B1A1E"/>
                </a:solidFill>
                <a:latin typeface="Source Sans Pro"/>
                <a:ea typeface="Source Sans Pro"/>
                <a:cs typeface="Source Sans Pro"/>
                <a:sym typeface="Source Sans Pro"/>
              </a:rPr>
              <a:t>         Properties Association</a:t>
            </a:r>
          </a:p>
          <a:p>
            <a:pPr marL="313054" lvl="1" indent="-156527" algn="l">
              <a:lnSpc>
                <a:spcPts val="2189"/>
              </a:lnSpc>
              <a:buFont typeface="Arial"/>
              <a:buChar char="•"/>
            </a:pPr>
            <a:r>
              <a:rPr lang="en-US" sz="1449">
                <a:solidFill>
                  <a:srgbClr val="1B1A1E"/>
                </a:solidFill>
                <a:latin typeface="Source Sans Pro"/>
                <a:ea typeface="Source Sans Pro"/>
                <a:cs typeface="Source Sans Pro"/>
                <a:sym typeface="Source Sans Pro"/>
              </a:rPr>
              <a:t>BOMA California</a:t>
            </a:r>
          </a:p>
          <a:p>
            <a:pPr algn="l">
              <a:lnSpc>
                <a:spcPts val="2189"/>
              </a:lnSpc>
            </a:pPr>
            <a:endParaRPr lang="en-US" sz="1449">
              <a:solidFill>
                <a:srgbClr val="1B1A1E"/>
              </a:solidFill>
              <a:latin typeface="Source Sans Pro"/>
              <a:ea typeface="Source Sans Pro"/>
              <a:cs typeface="Source Sans Pro"/>
              <a:sym typeface="Source Sans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77260" y="2694838"/>
            <a:ext cx="5659888" cy="4901463"/>
            <a:chOff x="0" y="0"/>
            <a:chExt cx="6350000" cy="5499100"/>
          </a:xfrm>
        </p:grpSpPr>
        <p:sp>
          <p:nvSpPr>
            <p:cNvPr id="3" name="Freeform 3"/>
            <p:cNvSpPr/>
            <p:nvPr/>
          </p:nvSpPr>
          <p:spPr>
            <a:xfrm>
              <a:off x="0" y="0"/>
              <a:ext cx="6350000" cy="5499100"/>
            </a:xfrm>
            <a:custGeom>
              <a:avLst/>
              <a:gdLst/>
              <a:ahLst/>
              <a:cxnLst/>
              <a:rect l="l" t="t" r="r" b="b"/>
              <a:pathLst>
                <a:path w="6350000" h="5499100">
                  <a:moveTo>
                    <a:pt x="4762500" y="0"/>
                  </a:moveTo>
                  <a:lnTo>
                    <a:pt x="1587500" y="0"/>
                  </a:lnTo>
                  <a:lnTo>
                    <a:pt x="0" y="2749550"/>
                  </a:lnTo>
                  <a:lnTo>
                    <a:pt x="1587500" y="5499100"/>
                  </a:lnTo>
                  <a:lnTo>
                    <a:pt x="4762500" y="5499100"/>
                  </a:lnTo>
                  <a:lnTo>
                    <a:pt x="6350000" y="2749550"/>
                  </a:lnTo>
                  <a:close/>
                </a:path>
              </a:pathLst>
            </a:custGeom>
            <a:blipFill>
              <a:blip r:embed="rId2"/>
              <a:stretch>
                <a:fillRect l="-14868" r="-14868"/>
              </a:stretch>
            </a:blipFill>
          </p:spPr>
        </p:sp>
      </p:grpSp>
      <p:grpSp>
        <p:nvGrpSpPr>
          <p:cNvPr id="4" name="Group 4"/>
          <p:cNvGrpSpPr/>
          <p:nvPr/>
        </p:nvGrpSpPr>
        <p:grpSpPr>
          <a:xfrm>
            <a:off x="14077260" y="7801712"/>
            <a:ext cx="5659888" cy="4863966"/>
            <a:chOff x="0" y="0"/>
            <a:chExt cx="812800" cy="698500"/>
          </a:xfrm>
        </p:grpSpPr>
        <p:sp>
          <p:nvSpPr>
            <p:cNvPr id="5" name="Freeform 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E56905"/>
            </a:solidFill>
          </p:spPr>
        </p:sp>
        <p:sp>
          <p:nvSpPr>
            <p:cNvPr id="6" name="TextBox 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7" name="Group 7"/>
          <p:cNvGrpSpPr/>
          <p:nvPr/>
        </p:nvGrpSpPr>
        <p:grpSpPr>
          <a:xfrm>
            <a:off x="14077260" y="-2378679"/>
            <a:ext cx="5659888" cy="4863966"/>
            <a:chOff x="0" y="0"/>
            <a:chExt cx="812800" cy="698500"/>
          </a:xfrm>
        </p:grpSpPr>
        <p:sp>
          <p:nvSpPr>
            <p:cNvPr id="8" name="Freeform 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F428E"/>
            </a:solidFill>
          </p:spPr>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a:p>
          </p:txBody>
        </p:sp>
      </p:grpSp>
      <p:grpSp>
        <p:nvGrpSpPr>
          <p:cNvPr id="10" name="Group 10"/>
          <p:cNvGrpSpPr/>
          <p:nvPr/>
        </p:nvGrpSpPr>
        <p:grpSpPr>
          <a:xfrm>
            <a:off x="-3357542" y="459209"/>
            <a:ext cx="15390304" cy="1614317"/>
            <a:chOff x="0" y="0"/>
            <a:chExt cx="4053413" cy="425170"/>
          </a:xfrm>
        </p:grpSpPr>
        <p:sp>
          <p:nvSpPr>
            <p:cNvPr id="11" name="Freeform 11"/>
            <p:cNvSpPr/>
            <p:nvPr/>
          </p:nvSpPr>
          <p:spPr>
            <a:xfrm>
              <a:off x="0" y="0"/>
              <a:ext cx="4053413" cy="425170"/>
            </a:xfrm>
            <a:custGeom>
              <a:avLst/>
              <a:gdLst/>
              <a:ahLst/>
              <a:cxnLst/>
              <a:rect l="l" t="t" r="r" b="b"/>
              <a:pathLst>
                <a:path w="4053413" h="425170">
                  <a:moveTo>
                    <a:pt x="4024" y="0"/>
                  </a:moveTo>
                  <a:lnTo>
                    <a:pt x="4049389" y="0"/>
                  </a:lnTo>
                  <a:cubicBezTo>
                    <a:pt x="4051612" y="0"/>
                    <a:pt x="4053413" y="1802"/>
                    <a:pt x="4053413" y="4024"/>
                  </a:cubicBezTo>
                  <a:lnTo>
                    <a:pt x="4053413" y="421146"/>
                  </a:lnTo>
                  <a:cubicBezTo>
                    <a:pt x="4053413" y="423368"/>
                    <a:pt x="4051612" y="425170"/>
                    <a:pt x="4049389" y="425170"/>
                  </a:cubicBezTo>
                  <a:lnTo>
                    <a:pt x="4024" y="425170"/>
                  </a:lnTo>
                  <a:cubicBezTo>
                    <a:pt x="1802" y="425170"/>
                    <a:pt x="0" y="423368"/>
                    <a:pt x="0" y="421146"/>
                  </a:cubicBezTo>
                  <a:lnTo>
                    <a:pt x="0" y="4024"/>
                  </a:lnTo>
                  <a:cubicBezTo>
                    <a:pt x="0" y="1802"/>
                    <a:pt x="1802" y="0"/>
                    <a:pt x="4024" y="0"/>
                  </a:cubicBezTo>
                  <a:close/>
                </a:path>
              </a:pathLst>
            </a:custGeom>
            <a:solidFill>
              <a:srgbClr val="E56905"/>
            </a:solidFill>
          </p:spPr>
        </p:sp>
        <p:sp>
          <p:nvSpPr>
            <p:cNvPr id="12" name="TextBox 12"/>
            <p:cNvSpPr txBox="1"/>
            <p:nvPr/>
          </p:nvSpPr>
          <p:spPr>
            <a:xfrm>
              <a:off x="0" y="-38100"/>
              <a:ext cx="4053413" cy="46327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1443434" y="2943127"/>
            <a:ext cx="11867511" cy="4931290"/>
          </a:xfrm>
          <a:prstGeom prst="rect">
            <a:avLst/>
          </a:prstGeom>
        </p:spPr>
        <p:txBody>
          <a:bodyPr lIns="0" tIns="0" rIns="0" bIns="0" rtlCol="0" anchor="t">
            <a:spAutoFit/>
          </a:bodyPr>
          <a:lstStyle/>
          <a:p>
            <a:pPr algn="l">
              <a:lnSpc>
                <a:spcPts val="3589"/>
              </a:lnSpc>
            </a:pPr>
            <a:r>
              <a:rPr lang="en-US" sz="2849" b="1">
                <a:solidFill>
                  <a:srgbClr val="2F428E"/>
                </a:solidFill>
                <a:latin typeface="Ahkio Bold"/>
                <a:ea typeface="Ahkio Bold"/>
                <a:cs typeface="Ahkio Bold"/>
                <a:sym typeface="Ahkio Bold"/>
              </a:rPr>
              <a:t>JAN. 3  - LEGISLATURE RECONVENES</a:t>
            </a:r>
          </a:p>
          <a:p>
            <a:pPr algn="l">
              <a:lnSpc>
                <a:spcPts val="3589"/>
              </a:lnSpc>
            </a:pPr>
            <a:endParaRPr lang="en-US" sz="2849" b="1">
              <a:solidFill>
                <a:srgbClr val="2F428E"/>
              </a:solidFill>
              <a:latin typeface="Ahkio Bold"/>
              <a:ea typeface="Ahkio Bold"/>
              <a:cs typeface="Ahkio Bold"/>
              <a:sym typeface="Ahkio Bold"/>
            </a:endParaRPr>
          </a:p>
          <a:p>
            <a:pPr algn="l">
              <a:lnSpc>
                <a:spcPts val="3589"/>
              </a:lnSpc>
            </a:pPr>
            <a:r>
              <a:rPr lang="en-US" sz="2849" b="1">
                <a:solidFill>
                  <a:srgbClr val="2F428E"/>
                </a:solidFill>
                <a:latin typeface="Ahkio Bold"/>
                <a:ea typeface="Ahkio Bold"/>
                <a:cs typeface="Ahkio Bold"/>
                <a:sym typeface="Ahkio Bold"/>
              </a:rPr>
              <a:t>JAN. 12  - LAST DAY FOR POLICY COMMITTEES TO HEAR AND REPORT TO FISCAL COMMITTEES FISCAL BILLS INTRODUCED IN THEIR HOUSE IN THE ODD-NUMBERED YEAR</a:t>
            </a:r>
          </a:p>
          <a:p>
            <a:pPr algn="l">
              <a:lnSpc>
                <a:spcPts val="3589"/>
              </a:lnSpc>
            </a:pPr>
            <a:endParaRPr lang="en-US" sz="2849" b="1">
              <a:solidFill>
                <a:srgbClr val="2F428E"/>
              </a:solidFill>
              <a:latin typeface="Ahkio Bold"/>
              <a:ea typeface="Ahkio Bold"/>
              <a:cs typeface="Ahkio Bold"/>
              <a:sym typeface="Ahkio Bold"/>
            </a:endParaRPr>
          </a:p>
          <a:p>
            <a:pPr algn="l">
              <a:lnSpc>
                <a:spcPts val="3589"/>
              </a:lnSpc>
            </a:pPr>
            <a:r>
              <a:rPr lang="en-US" sz="2849" b="1">
                <a:solidFill>
                  <a:srgbClr val="2F428E"/>
                </a:solidFill>
                <a:latin typeface="Ahkio Bold"/>
                <a:ea typeface="Ahkio Bold"/>
                <a:cs typeface="Ahkio Bold"/>
                <a:sym typeface="Ahkio Bold"/>
              </a:rPr>
              <a:t>JAN. 19 - LAST DAY FOR ANY COMMITTEE TO HEAR AND REPORT TO THE FLOOR BILLS INTRODUCED IN THAT HOUSE IN THE ODD-NUMBERED YEAR</a:t>
            </a:r>
          </a:p>
          <a:p>
            <a:pPr algn="l">
              <a:lnSpc>
                <a:spcPts val="3589"/>
              </a:lnSpc>
            </a:pPr>
            <a:endParaRPr lang="en-US" sz="2849" b="1">
              <a:solidFill>
                <a:srgbClr val="2F428E"/>
              </a:solidFill>
              <a:latin typeface="Ahkio Bold"/>
              <a:ea typeface="Ahkio Bold"/>
              <a:cs typeface="Ahkio Bold"/>
              <a:sym typeface="Ahkio Bold"/>
            </a:endParaRPr>
          </a:p>
          <a:p>
            <a:pPr algn="l">
              <a:lnSpc>
                <a:spcPts val="3589"/>
              </a:lnSpc>
            </a:pPr>
            <a:r>
              <a:rPr lang="en-US" sz="2849" b="1">
                <a:solidFill>
                  <a:srgbClr val="2F428E"/>
                </a:solidFill>
                <a:latin typeface="Ahkio Bold"/>
                <a:ea typeface="Ahkio Bold"/>
                <a:cs typeface="Ahkio Bold"/>
                <a:sym typeface="Ahkio Bold"/>
              </a:rPr>
              <a:t>FEB. 16 -  LAST DAY FOR BILLS TO BE INTRODUCED </a:t>
            </a:r>
          </a:p>
          <a:p>
            <a:pPr algn="l">
              <a:lnSpc>
                <a:spcPts val="3589"/>
              </a:lnSpc>
            </a:pPr>
            <a:endParaRPr lang="en-US" sz="2849" b="1">
              <a:solidFill>
                <a:srgbClr val="2F428E"/>
              </a:solidFill>
              <a:latin typeface="Ahkio Bold"/>
              <a:ea typeface="Ahkio Bold"/>
              <a:cs typeface="Ahkio Bold"/>
              <a:sym typeface="Ahkio Bold"/>
            </a:endParaRPr>
          </a:p>
          <a:p>
            <a:pPr algn="l">
              <a:lnSpc>
                <a:spcPts val="3589"/>
              </a:lnSpc>
            </a:pPr>
            <a:r>
              <a:rPr lang="en-US" sz="2849" b="1">
                <a:solidFill>
                  <a:srgbClr val="2F428E"/>
                </a:solidFill>
                <a:latin typeface="Ahkio Bold"/>
                <a:ea typeface="Ahkio Bold"/>
                <a:cs typeface="Ahkio Bold"/>
                <a:sym typeface="Ahkio Bold"/>
              </a:rPr>
              <a:t>MAR. 21 - SPRING RECESS BEGINS UPON ADJOURNMENT OF THIS DAY’S SESSION</a:t>
            </a:r>
          </a:p>
        </p:txBody>
      </p:sp>
      <p:sp>
        <p:nvSpPr>
          <p:cNvPr id="14" name="Freeform 14"/>
          <p:cNvSpPr/>
          <p:nvPr/>
        </p:nvSpPr>
        <p:spPr>
          <a:xfrm>
            <a:off x="-169140" y="9438019"/>
            <a:ext cx="3225149" cy="3213055"/>
          </a:xfrm>
          <a:custGeom>
            <a:avLst/>
            <a:gdLst/>
            <a:ahLst/>
            <a:cxnLst/>
            <a:rect l="l" t="t" r="r" b="b"/>
            <a:pathLst>
              <a:path w="3225149" h="3213055">
                <a:moveTo>
                  <a:pt x="0" y="0"/>
                </a:moveTo>
                <a:lnTo>
                  <a:pt x="3225149" y="0"/>
                </a:lnTo>
                <a:lnTo>
                  <a:pt x="3225149" y="3213055"/>
                </a:lnTo>
                <a:lnTo>
                  <a:pt x="0" y="3213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a:off x="615884" y="2971702"/>
            <a:ext cx="412816" cy="432268"/>
          </a:xfrm>
          <a:custGeom>
            <a:avLst/>
            <a:gdLst/>
            <a:ahLst/>
            <a:cxnLst/>
            <a:rect l="l" t="t" r="r" b="b"/>
            <a:pathLst>
              <a:path w="412816" h="432268">
                <a:moveTo>
                  <a:pt x="0" y="0"/>
                </a:moveTo>
                <a:lnTo>
                  <a:pt x="412816" y="0"/>
                </a:lnTo>
                <a:lnTo>
                  <a:pt x="412816" y="432268"/>
                </a:lnTo>
                <a:lnTo>
                  <a:pt x="0" y="432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443158" y="897456"/>
            <a:ext cx="11200688" cy="842598"/>
          </a:xfrm>
          <a:prstGeom prst="rect">
            <a:avLst/>
          </a:prstGeom>
        </p:spPr>
        <p:txBody>
          <a:bodyPr lIns="0" tIns="0" rIns="0" bIns="0" rtlCol="0" anchor="t">
            <a:spAutoFit/>
          </a:bodyPr>
          <a:lstStyle/>
          <a:p>
            <a:pPr algn="l">
              <a:lnSpc>
                <a:spcPts val="6173"/>
              </a:lnSpc>
            </a:pPr>
            <a:r>
              <a:rPr lang="en-US" sz="6236">
                <a:solidFill>
                  <a:srgbClr val="FFFFFF"/>
                </a:solidFill>
                <a:latin typeface="Ahkio"/>
                <a:ea typeface="Ahkio"/>
                <a:cs typeface="Ahkio"/>
                <a:sym typeface="Ahkio"/>
              </a:rPr>
              <a:t>LEGISLATIVE CALENDAR &amp; DEADLINES</a:t>
            </a:r>
          </a:p>
        </p:txBody>
      </p:sp>
      <p:sp>
        <p:nvSpPr>
          <p:cNvPr id="17" name="TextBox 17"/>
          <p:cNvSpPr txBox="1"/>
          <p:nvPr/>
        </p:nvSpPr>
        <p:spPr>
          <a:xfrm>
            <a:off x="6346489" y="9069108"/>
            <a:ext cx="6639113" cy="842598"/>
          </a:xfrm>
          <a:prstGeom prst="rect">
            <a:avLst/>
          </a:prstGeom>
        </p:spPr>
        <p:txBody>
          <a:bodyPr lIns="0" tIns="0" rIns="0" bIns="0" rtlCol="0" anchor="t">
            <a:spAutoFit/>
          </a:bodyPr>
          <a:lstStyle/>
          <a:p>
            <a:pPr algn="l">
              <a:lnSpc>
                <a:spcPts val="6173"/>
              </a:lnSpc>
            </a:pPr>
            <a:r>
              <a:rPr lang="en-US" sz="6236">
                <a:solidFill>
                  <a:srgbClr val="2F428E"/>
                </a:solidFill>
                <a:latin typeface="Ahkio"/>
                <a:ea typeface="Ahkio"/>
                <a:cs typeface="Ahkio"/>
                <a:sym typeface="Ahkio"/>
              </a:rPr>
              <a:t>JUST TO NAME A FEW! </a:t>
            </a:r>
          </a:p>
        </p:txBody>
      </p:sp>
      <p:sp>
        <p:nvSpPr>
          <p:cNvPr id="18" name="Freeform 18"/>
          <p:cNvSpPr/>
          <p:nvPr/>
        </p:nvSpPr>
        <p:spPr>
          <a:xfrm>
            <a:off x="615884" y="4083720"/>
            <a:ext cx="412816" cy="432268"/>
          </a:xfrm>
          <a:custGeom>
            <a:avLst/>
            <a:gdLst/>
            <a:ahLst/>
            <a:cxnLst/>
            <a:rect l="l" t="t" r="r" b="b"/>
            <a:pathLst>
              <a:path w="412816" h="432268">
                <a:moveTo>
                  <a:pt x="0" y="0"/>
                </a:moveTo>
                <a:lnTo>
                  <a:pt x="412816" y="0"/>
                </a:lnTo>
                <a:lnTo>
                  <a:pt x="412816" y="432268"/>
                </a:lnTo>
                <a:lnTo>
                  <a:pt x="0" y="432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9" name="Freeform 19"/>
          <p:cNvSpPr/>
          <p:nvPr/>
        </p:nvSpPr>
        <p:spPr>
          <a:xfrm>
            <a:off x="615884" y="5411338"/>
            <a:ext cx="412816" cy="432268"/>
          </a:xfrm>
          <a:custGeom>
            <a:avLst/>
            <a:gdLst/>
            <a:ahLst/>
            <a:cxnLst/>
            <a:rect l="l" t="t" r="r" b="b"/>
            <a:pathLst>
              <a:path w="412816" h="432268">
                <a:moveTo>
                  <a:pt x="0" y="0"/>
                </a:moveTo>
                <a:lnTo>
                  <a:pt x="412816" y="0"/>
                </a:lnTo>
                <a:lnTo>
                  <a:pt x="412816" y="432268"/>
                </a:lnTo>
                <a:lnTo>
                  <a:pt x="0" y="432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a:off x="615884" y="6503648"/>
            <a:ext cx="412816" cy="432268"/>
          </a:xfrm>
          <a:custGeom>
            <a:avLst/>
            <a:gdLst/>
            <a:ahLst/>
            <a:cxnLst/>
            <a:rect l="l" t="t" r="r" b="b"/>
            <a:pathLst>
              <a:path w="412816" h="432268">
                <a:moveTo>
                  <a:pt x="0" y="0"/>
                </a:moveTo>
                <a:lnTo>
                  <a:pt x="412816" y="0"/>
                </a:lnTo>
                <a:lnTo>
                  <a:pt x="412816" y="432268"/>
                </a:lnTo>
                <a:lnTo>
                  <a:pt x="0" y="432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Freeform 21"/>
          <p:cNvSpPr/>
          <p:nvPr/>
        </p:nvSpPr>
        <p:spPr>
          <a:xfrm>
            <a:off x="615884" y="7380167"/>
            <a:ext cx="412816" cy="432268"/>
          </a:xfrm>
          <a:custGeom>
            <a:avLst/>
            <a:gdLst/>
            <a:ahLst/>
            <a:cxnLst/>
            <a:rect l="l" t="t" r="r" b="b"/>
            <a:pathLst>
              <a:path w="412816" h="432268">
                <a:moveTo>
                  <a:pt x="0" y="0"/>
                </a:moveTo>
                <a:lnTo>
                  <a:pt x="412816" y="0"/>
                </a:lnTo>
                <a:lnTo>
                  <a:pt x="412816" y="432268"/>
                </a:lnTo>
                <a:lnTo>
                  <a:pt x="0" y="43226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9006848" y="0"/>
            <a:ext cx="18562305" cy="8555165"/>
            <a:chOff x="0" y="0"/>
            <a:chExt cx="406400" cy="187305"/>
          </a:xfrm>
        </p:grpSpPr>
        <p:sp>
          <p:nvSpPr>
            <p:cNvPr id="3" name="Freeform 3"/>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solidFill>
          </p:spPr>
        </p:sp>
        <p:sp>
          <p:nvSpPr>
            <p:cNvPr id="4" name="TextBox 4"/>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5" name="Group 5"/>
          <p:cNvGrpSpPr>
            <a:grpSpLocks noChangeAspect="1"/>
          </p:cNvGrpSpPr>
          <p:nvPr/>
        </p:nvGrpSpPr>
        <p:grpSpPr>
          <a:xfrm>
            <a:off x="10143527" y="411570"/>
            <a:ext cx="12503082" cy="10287000"/>
            <a:chOff x="0" y="0"/>
            <a:chExt cx="6184570" cy="5088399"/>
          </a:xfrm>
        </p:grpSpPr>
        <p:sp>
          <p:nvSpPr>
            <p:cNvPr id="6" name="Freeform 6"/>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solidFill>
              <a:srgbClr val="FFFFFF"/>
            </a:solidFill>
          </p:spPr>
        </p:sp>
        <p:sp>
          <p:nvSpPr>
            <p:cNvPr id="7" name="Freeform 7"/>
            <p:cNvSpPr/>
            <p:nvPr/>
          </p:nvSpPr>
          <p:spPr>
            <a:xfrm>
              <a:off x="0" y="0"/>
              <a:ext cx="6184570" cy="5088399"/>
            </a:xfrm>
            <a:custGeom>
              <a:avLst/>
              <a:gdLst/>
              <a:ahLst/>
              <a:cxnLst/>
              <a:rect l="l" t="t" r="r" b="b"/>
              <a:pathLst>
                <a:path w="6184570" h="5088399">
                  <a:moveTo>
                    <a:pt x="3433653" y="2544200"/>
                  </a:moveTo>
                  <a:lnTo>
                    <a:pt x="6184570" y="5088399"/>
                  </a:lnTo>
                  <a:lnTo>
                    <a:pt x="2750917" y="5088399"/>
                  </a:lnTo>
                  <a:lnTo>
                    <a:pt x="0" y="2544200"/>
                  </a:lnTo>
                  <a:lnTo>
                    <a:pt x="2750917" y="0"/>
                  </a:lnTo>
                  <a:lnTo>
                    <a:pt x="6184570" y="0"/>
                  </a:lnTo>
                  <a:lnTo>
                    <a:pt x="3433653" y="2544200"/>
                  </a:lnTo>
                  <a:close/>
                </a:path>
              </a:pathLst>
            </a:custGeom>
            <a:blipFill>
              <a:blip r:embed="rId2"/>
              <a:stretch>
                <a:fillRect t="-1160" b="-1160"/>
              </a:stretch>
            </a:blipFill>
          </p:spPr>
        </p:sp>
      </p:grpSp>
      <p:grpSp>
        <p:nvGrpSpPr>
          <p:cNvPr id="8" name="Group 8"/>
          <p:cNvGrpSpPr/>
          <p:nvPr/>
        </p:nvGrpSpPr>
        <p:grpSpPr>
          <a:xfrm>
            <a:off x="8159185" y="7734682"/>
            <a:ext cx="7555842" cy="3482406"/>
            <a:chOff x="0" y="0"/>
            <a:chExt cx="406400" cy="187305"/>
          </a:xfrm>
        </p:grpSpPr>
        <p:sp>
          <p:nvSpPr>
            <p:cNvPr id="9" name="Freeform 9"/>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42745"/>
              </a:srgbClr>
            </a:solidFill>
          </p:spPr>
        </p:sp>
        <p:sp>
          <p:nvSpPr>
            <p:cNvPr id="10" name="TextBox 10"/>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sp>
        <p:nvSpPr>
          <p:cNvPr id="11" name="Freeform 11"/>
          <p:cNvSpPr/>
          <p:nvPr/>
        </p:nvSpPr>
        <p:spPr>
          <a:xfrm>
            <a:off x="320563" y="7386316"/>
            <a:ext cx="3062557" cy="348366"/>
          </a:xfrm>
          <a:custGeom>
            <a:avLst/>
            <a:gdLst/>
            <a:ahLst/>
            <a:cxnLst/>
            <a:rect l="l" t="t" r="r" b="b"/>
            <a:pathLst>
              <a:path w="3062557" h="348366">
                <a:moveTo>
                  <a:pt x="0" y="0"/>
                </a:moveTo>
                <a:lnTo>
                  <a:pt x="3062557" y="0"/>
                </a:lnTo>
                <a:lnTo>
                  <a:pt x="3062557" y="348366"/>
                </a:lnTo>
                <a:lnTo>
                  <a:pt x="0" y="34836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1028700" y="1028700"/>
            <a:ext cx="7654865" cy="2426592"/>
          </a:xfrm>
          <a:custGeom>
            <a:avLst/>
            <a:gdLst/>
            <a:ahLst/>
            <a:cxnLst/>
            <a:rect l="l" t="t" r="r" b="b"/>
            <a:pathLst>
              <a:path w="7654865" h="2426592">
                <a:moveTo>
                  <a:pt x="0" y="0"/>
                </a:moveTo>
                <a:lnTo>
                  <a:pt x="7654865" y="0"/>
                </a:lnTo>
                <a:lnTo>
                  <a:pt x="7654865" y="2426592"/>
                </a:lnTo>
                <a:lnTo>
                  <a:pt x="0" y="2426592"/>
                </a:lnTo>
                <a:lnTo>
                  <a:pt x="0" y="0"/>
                </a:lnTo>
                <a:close/>
              </a:path>
            </a:pathLst>
          </a:custGeom>
          <a:blipFill>
            <a:blip r:embed="rId5"/>
            <a:stretch>
              <a:fillRect/>
            </a:stretch>
          </a:blipFill>
        </p:spPr>
      </p:sp>
      <p:grpSp>
        <p:nvGrpSpPr>
          <p:cNvPr id="13" name="Group 13"/>
          <p:cNvGrpSpPr/>
          <p:nvPr/>
        </p:nvGrpSpPr>
        <p:grpSpPr>
          <a:xfrm>
            <a:off x="774829" y="3891373"/>
            <a:ext cx="9368698" cy="5826443"/>
            <a:chOff x="0" y="0"/>
            <a:chExt cx="12491598" cy="7768591"/>
          </a:xfrm>
        </p:grpSpPr>
        <p:sp>
          <p:nvSpPr>
            <p:cNvPr id="14" name="TextBox 14"/>
            <p:cNvSpPr txBox="1"/>
            <p:nvPr/>
          </p:nvSpPr>
          <p:spPr>
            <a:xfrm>
              <a:off x="0" y="2425489"/>
              <a:ext cx="12491598" cy="5343102"/>
            </a:xfrm>
            <a:prstGeom prst="rect">
              <a:avLst/>
            </a:prstGeom>
          </p:spPr>
          <p:txBody>
            <a:bodyPr lIns="0" tIns="0" rIns="0" bIns="0" rtlCol="0" anchor="t">
              <a:spAutoFit/>
            </a:bodyPr>
            <a:lstStyle/>
            <a:p>
              <a:pPr algn="l">
                <a:lnSpc>
                  <a:spcPts val="4479"/>
                </a:lnSpc>
              </a:pPr>
              <a:endParaRPr/>
            </a:p>
            <a:p>
              <a:pPr algn="l">
                <a:lnSpc>
                  <a:spcPts val="5319"/>
                </a:lnSpc>
              </a:pPr>
              <a:r>
                <a:rPr lang="en-US" sz="3799" b="1">
                  <a:solidFill>
                    <a:srgbClr val="2F428E"/>
                  </a:solidFill>
                  <a:latin typeface="TT Hoves Bold"/>
                  <a:ea typeface="TT Hoves Bold"/>
                  <a:cs typeface="TT Hoves Bold"/>
                  <a:sym typeface="TT Hoves Bold"/>
                </a:rPr>
                <a:t>Thank You! </a:t>
              </a:r>
            </a:p>
            <a:p>
              <a:pPr algn="l">
                <a:lnSpc>
                  <a:spcPts val="4479"/>
                </a:lnSpc>
              </a:pPr>
              <a:endParaRPr lang="en-US" sz="3799" b="1">
                <a:solidFill>
                  <a:srgbClr val="2F428E"/>
                </a:solidFill>
                <a:latin typeface="TT Hoves Bold"/>
                <a:ea typeface="TT Hoves Bold"/>
                <a:cs typeface="TT Hoves Bold"/>
                <a:sym typeface="TT Hoves Bold"/>
              </a:endParaRPr>
            </a:p>
            <a:p>
              <a:pPr algn="l">
                <a:lnSpc>
                  <a:spcPts val="4479"/>
                </a:lnSpc>
              </a:pPr>
              <a:endParaRPr lang="en-US" sz="3799" b="1">
                <a:solidFill>
                  <a:srgbClr val="2F428E"/>
                </a:solidFill>
                <a:latin typeface="TT Hoves Bold"/>
                <a:ea typeface="TT Hoves Bold"/>
                <a:cs typeface="TT Hoves Bold"/>
                <a:sym typeface="TT Hoves Bold"/>
              </a:endParaRPr>
            </a:p>
            <a:p>
              <a:pPr algn="l">
                <a:lnSpc>
                  <a:spcPts val="4479"/>
                </a:lnSpc>
              </a:pPr>
              <a:r>
                <a:rPr lang="en-US" sz="3199">
                  <a:solidFill>
                    <a:srgbClr val="2F428E"/>
                  </a:solidFill>
                  <a:latin typeface="Helios"/>
                  <a:ea typeface="Helios"/>
                  <a:cs typeface="Helios"/>
                  <a:sym typeface="Helios"/>
                </a:rPr>
                <a:t>Matthew Hargrove, CEO</a:t>
              </a:r>
            </a:p>
            <a:p>
              <a:pPr algn="l">
                <a:lnSpc>
                  <a:spcPts val="4479"/>
                </a:lnSpc>
              </a:pPr>
              <a:r>
                <a:rPr lang="en-US" sz="3199">
                  <a:solidFill>
                    <a:srgbClr val="2F428E"/>
                  </a:solidFill>
                  <a:latin typeface="Helios"/>
                  <a:ea typeface="Helios"/>
                  <a:cs typeface="Helios"/>
                  <a:sym typeface="Helios"/>
                </a:rPr>
                <a:t>California Business Properties Association</a:t>
              </a:r>
            </a:p>
            <a:p>
              <a:pPr algn="l">
                <a:lnSpc>
                  <a:spcPts val="4479"/>
                </a:lnSpc>
              </a:pPr>
              <a:r>
                <a:rPr lang="en-US" sz="3199">
                  <a:solidFill>
                    <a:srgbClr val="2F428E"/>
                  </a:solidFill>
                  <a:latin typeface="Helios"/>
                  <a:ea typeface="Helios"/>
                  <a:cs typeface="Helios"/>
                  <a:sym typeface="Helios"/>
                </a:rPr>
                <a:t>mhargrove@cbpa.com</a:t>
              </a:r>
            </a:p>
          </p:txBody>
        </p:sp>
        <p:sp>
          <p:nvSpPr>
            <p:cNvPr id="15" name="TextBox 15"/>
            <p:cNvSpPr txBox="1"/>
            <p:nvPr/>
          </p:nvSpPr>
          <p:spPr>
            <a:xfrm>
              <a:off x="0" y="-9525"/>
              <a:ext cx="12491598" cy="2181225"/>
            </a:xfrm>
            <a:prstGeom prst="rect">
              <a:avLst/>
            </a:prstGeom>
          </p:spPr>
          <p:txBody>
            <a:bodyPr lIns="0" tIns="0" rIns="0" bIns="0" rtlCol="0" anchor="t">
              <a:spAutoFit/>
            </a:bodyPr>
            <a:lstStyle/>
            <a:p>
              <a:pPr algn="l">
                <a:lnSpc>
                  <a:spcPts val="12839"/>
                </a:lnSpc>
              </a:pPr>
              <a:r>
                <a:rPr lang="en-US" sz="10699" b="1">
                  <a:solidFill>
                    <a:srgbClr val="2F428E"/>
                  </a:solidFill>
                  <a:latin typeface="TT Hoves Bold"/>
                  <a:ea typeface="TT Hoves Bold"/>
                  <a:cs typeface="TT Hoves Bold"/>
                  <a:sym typeface="TT Hoves Bold"/>
                </a:rPr>
                <a:t>QUESTIONS?</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6188300" cy="10287000"/>
          </a:xfrm>
          <a:custGeom>
            <a:avLst/>
            <a:gdLst/>
            <a:ahLst/>
            <a:cxnLst/>
            <a:rect l="l" t="t" r="r" b="b"/>
            <a:pathLst>
              <a:path w="6188300" h="10287000">
                <a:moveTo>
                  <a:pt x="0" y="0"/>
                </a:moveTo>
                <a:lnTo>
                  <a:pt x="6188300" y="0"/>
                </a:lnTo>
                <a:lnTo>
                  <a:pt x="6188300" y="10287000"/>
                </a:lnTo>
                <a:lnTo>
                  <a:pt x="0" y="10287000"/>
                </a:lnTo>
                <a:lnTo>
                  <a:pt x="0" y="0"/>
                </a:lnTo>
                <a:close/>
              </a:path>
            </a:pathLst>
          </a:custGeom>
          <a:blipFill>
            <a:blip r:embed="rId2"/>
            <a:stretch>
              <a:fillRect l="-21684" r="-21684"/>
            </a:stretch>
          </a:blipFill>
        </p:spPr>
      </p:sp>
      <p:grpSp>
        <p:nvGrpSpPr>
          <p:cNvPr id="3" name="Group 3"/>
          <p:cNvGrpSpPr/>
          <p:nvPr/>
        </p:nvGrpSpPr>
        <p:grpSpPr>
          <a:xfrm>
            <a:off x="13814230" y="9231630"/>
            <a:ext cx="5765006" cy="1082040"/>
            <a:chOff x="0" y="0"/>
            <a:chExt cx="7686674" cy="1442720"/>
          </a:xfrm>
        </p:grpSpPr>
        <p:grpSp>
          <p:nvGrpSpPr>
            <p:cNvPr id="4" name="Group 4"/>
            <p:cNvGrpSpPr/>
            <p:nvPr/>
          </p:nvGrpSpPr>
          <p:grpSpPr>
            <a:xfrm>
              <a:off x="0" y="0"/>
              <a:ext cx="7686674" cy="1442720"/>
              <a:chOff x="0" y="0"/>
              <a:chExt cx="1049690" cy="197018"/>
            </a:xfrm>
          </p:grpSpPr>
          <p:sp>
            <p:nvSpPr>
              <p:cNvPr id="5" name="Freeform 5"/>
              <p:cNvSpPr/>
              <p:nvPr/>
            </p:nvSpPr>
            <p:spPr>
              <a:xfrm>
                <a:off x="0" y="0"/>
                <a:ext cx="1049690" cy="197018"/>
              </a:xfrm>
              <a:custGeom>
                <a:avLst/>
                <a:gdLst/>
                <a:ahLst/>
                <a:cxnLst/>
                <a:rect l="l" t="t" r="r" b="b"/>
                <a:pathLst>
                  <a:path w="1049690" h="197018">
                    <a:moveTo>
                      <a:pt x="203200" y="0"/>
                    </a:moveTo>
                    <a:lnTo>
                      <a:pt x="846490" y="0"/>
                    </a:lnTo>
                    <a:lnTo>
                      <a:pt x="1049690" y="197018"/>
                    </a:lnTo>
                    <a:lnTo>
                      <a:pt x="0" y="197018"/>
                    </a:lnTo>
                    <a:lnTo>
                      <a:pt x="203200" y="0"/>
                    </a:lnTo>
                    <a:close/>
                  </a:path>
                </a:pathLst>
              </a:custGeom>
              <a:solidFill>
                <a:srgbClr val="2F428E"/>
              </a:solidFill>
            </p:spPr>
          </p:sp>
          <p:sp>
            <p:nvSpPr>
              <p:cNvPr id="6" name="TextBox 6"/>
              <p:cNvSpPr txBox="1"/>
              <p:nvPr/>
            </p:nvSpPr>
            <p:spPr>
              <a:xfrm>
                <a:off x="127000" y="-38100"/>
                <a:ext cx="795690" cy="235118"/>
              </a:xfrm>
              <a:prstGeom prst="rect">
                <a:avLst/>
              </a:prstGeom>
            </p:spPr>
            <p:txBody>
              <a:bodyPr lIns="50800" tIns="50800" rIns="50800" bIns="50800" rtlCol="0" anchor="ctr"/>
              <a:lstStyle/>
              <a:p>
                <a:pPr algn="ctr">
                  <a:lnSpc>
                    <a:spcPts val="2100"/>
                  </a:lnSpc>
                </a:pPr>
                <a:endParaRPr/>
              </a:p>
            </p:txBody>
          </p:sp>
        </p:grpSp>
        <p:sp>
          <p:nvSpPr>
            <p:cNvPr id="7" name="TextBox 7"/>
            <p:cNvSpPr txBox="1"/>
            <p:nvPr/>
          </p:nvSpPr>
          <p:spPr>
            <a:xfrm>
              <a:off x="1942883" y="475615"/>
              <a:ext cx="2698286" cy="462915"/>
            </a:xfrm>
            <a:prstGeom prst="rect">
              <a:avLst/>
            </a:prstGeom>
          </p:spPr>
          <p:txBody>
            <a:bodyPr lIns="0" tIns="0" rIns="0" bIns="0" rtlCol="0" anchor="t">
              <a:spAutoFit/>
            </a:bodyPr>
            <a:lstStyle/>
            <a:p>
              <a:pPr marL="0" lvl="0" indent="0" algn="r">
                <a:lnSpc>
                  <a:spcPts val="2729"/>
                </a:lnSpc>
                <a:spcBef>
                  <a:spcPct val="0"/>
                </a:spcBef>
              </a:pPr>
              <a:r>
                <a:rPr lang="en-US" sz="2099" b="1">
                  <a:solidFill>
                    <a:srgbClr val="FFFFFF"/>
                  </a:solidFill>
                  <a:latin typeface="Helios Bold"/>
                  <a:ea typeface="Helios Bold"/>
                  <a:cs typeface="Helios Bold"/>
                  <a:sym typeface="Helios Bold"/>
                </a:rPr>
                <a:t>CBPA.COM</a:t>
              </a:r>
            </a:p>
          </p:txBody>
        </p:sp>
      </p:grpSp>
      <p:sp>
        <p:nvSpPr>
          <p:cNvPr id="8" name="Freeform 8"/>
          <p:cNvSpPr/>
          <p:nvPr/>
        </p:nvSpPr>
        <p:spPr>
          <a:xfrm>
            <a:off x="8502402" y="3953484"/>
            <a:ext cx="7315200" cy="832104"/>
          </a:xfrm>
          <a:custGeom>
            <a:avLst/>
            <a:gdLst/>
            <a:ahLst/>
            <a:cxnLst/>
            <a:rect l="l" t="t" r="r" b="b"/>
            <a:pathLst>
              <a:path w="7315200" h="832104">
                <a:moveTo>
                  <a:pt x="0" y="0"/>
                </a:moveTo>
                <a:lnTo>
                  <a:pt x="7315200" y="0"/>
                </a:lnTo>
                <a:lnTo>
                  <a:pt x="7315200" y="832104"/>
                </a:lnTo>
                <a:lnTo>
                  <a:pt x="0" y="8321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6188300" y="2157877"/>
            <a:ext cx="12099700" cy="2400300"/>
          </a:xfrm>
          <a:prstGeom prst="rect">
            <a:avLst/>
          </a:prstGeom>
        </p:spPr>
        <p:txBody>
          <a:bodyPr lIns="0" tIns="0" rIns="0" bIns="0" rtlCol="0" anchor="t">
            <a:spAutoFit/>
          </a:bodyPr>
          <a:lstStyle/>
          <a:p>
            <a:pPr algn="ctr">
              <a:lnSpc>
                <a:spcPts val="10080"/>
              </a:lnSpc>
            </a:pPr>
            <a:r>
              <a:rPr lang="en-US" sz="8400" b="1">
                <a:solidFill>
                  <a:srgbClr val="2F428E"/>
                </a:solidFill>
                <a:latin typeface="TT Hoves Bold"/>
                <a:ea typeface="TT Hoves Bold"/>
                <a:cs typeface="TT Hoves Bold"/>
                <a:sym typeface="TT Hoves Bold"/>
              </a:rPr>
              <a:t>REMEMBERING REX</a:t>
            </a:r>
          </a:p>
          <a:p>
            <a:pPr algn="ctr">
              <a:lnSpc>
                <a:spcPts val="8880"/>
              </a:lnSpc>
            </a:pPr>
            <a:endParaRPr lang="en-US" sz="8400" b="1">
              <a:solidFill>
                <a:srgbClr val="2F428E"/>
              </a:solidFill>
              <a:latin typeface="TT Hoves Bold"/>
              <a:ea typeface="TT Hoves Bold"/>
              <a:cs typeface="TT Hoves Bold"/>
              <a:sym typeface="TT Hoves Bold"/>
            </a:endParaRPr>
          </a:p>
        </p:txBody>
      </p:sp>
      <p:sp>
        <p:nvSpPr>
          <p:cNvPr id="10" name="TextBox 10"/>
          <p:cNvSpPr txBox="1"/>
          <p:nvPr/>
        </p:nvSpPr>
        <p:spPr>
          <a:xfrm>
            <a:off x="7060704" y="5747613"/>
            <a:ext cx="10198596" cy="2442621"/>
          </a:xfrm>
          <a:prstGeom prst="rect">
            <a:avLst/>
          </a:prstGeom>
        </p:spPr>
        <p:txBody>
          <a:bodyPr lIns="0" tIns="0" rIns="0" bIns="0" rtlCol="0" anchor="t">
            <a:spAutoFit/>
          </a:bodyPr>
          <a:lstStyle/>
          <a:p>
            <a:pPr algn="ctr">
              <a:lnSpc>
                <a:spcPts val="6592"/>
              </a:lnSpc>
            </a:pPr>
            <a:r>
              <a:rPr lang="en-US" sz="4708" b="1">
                <a:solidFill>
                  <a:srgbClr val="2F428E"/>
                </a:solidFill>
                <a:latin typeface="TT Hoves Bold"/>
                <a:ea typeface="TT Hoves Bold"/>
                <a:cs typeface="TT Hoves Bold"/>
                <a:sym typeface="TT Hoves Bold"/>
              </a:rPr>
              <a:t>Rex S. Hime</a:t>
            </a:r>
          </a:p>
          <a:p>
            <a:pPr algn="ctr">
              <a:lnSpc>
                <a:spcPts val="6592"/>
              </a:lnSpc>
            </a:pPr>
            <a:r>
              <a:rPr lang="en-US" sz="4708">
                <a:solidFill>
                  <a:srgbClr val="000000"/>
                </a:solidFill>
                <a:latin typeface="TT Hoves"/>
                <a:ea typeface="TT Hoves"/>
                <a:cs typeface="TT Hoves"/>
                <a:sym typeface="TT Hoves"/>
              </a:rPr>
              <a:t>Founding CEO and President Emeritus</a:t>
            </a:r>
          </a:p>
          <a:p>
            <a:pPr algn="ctr">
              <a:lnSpc>
                <a:spcPts val="6592"/>
              </a:lnSpc>
            </a:pPr>
            <a:r>
              <a:rPr lang="en-US" sz="4708">
                <a:solidFill>
                  <a:srgbClr val="000000"/>
                </a:solidFill>
                <a:latin typeface="TT Hoves"/>
                <a:ea typeface="TT Hoves"/>
                <a:cs typeface="TT Hoves"/>
                <a:sym typeface="TT Hoves"/>
              </a:rPr>
              <a:t>February 15, 1948 - February 4, 2023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9509" y="-402362"/>
            <a:ext cx="12662509" cy="2504459"/>
          </a:xfrm>
          <a:custGeom>
            <a:avLst/>
            <a:gdLst/>
            <a:ahLst/>
            <a:cxnLst/>
            <a:rect l="l" t="t" r="r" b="b"/>
            <a:pathLst>
              <a:path w="12662509" h="2504459">
                <a:moveTo>
                  <a:pt x="0" y="0"/>
                </a:moveTo>
                <a:lnTo>
                  <a:pt x="12662509" y="0"/>
                </a:lnTo>
                <a:lnTo>
                  <a:pt x="12662509" y="2504458"/>
                </a:lnTo>
                <a:lnTo>
                  <a:pt x="0" y="2504458"/>
                </a:lnTo>
                <a:lnTo>
                  <a:pt x="0" y="0"/>
                </a:lnTo>
                <a:close/>
              </a:path>
            </a:pathLst>
          </a:custGeom>
          <a:blipFill>
            <a:blip r:embed="rId2"/>
            <a:stretch>
              <a:fillRect t="-95509" b="-141345"/>
            </a:stretch>
          </a:blipFill>
        </p:spPr>
      </p:sp>
      <p:grpSp>
        <p:nvGrpSpPr>
          <p:cNvPr id="3" name="Group 3"/>
          <p:cNvGrpSpPr/>
          <p:nvPr/>
        </p:nvGrpSpPr>
        <p:grpSpPr>
          <a:xfrm rot="-10800000">
            <a:off x="-6258005" y="-88241"/>
            <a:ext cx="15118279" cy="2420918"/>
            <a:chOff x="0" y="0"/>
            <a:chExt cx="1216146" cy="194744"/>
          </a:xfrm>
        </p:grpSpPr>
        <p:sp>
          <p:nvSpPr>
            <p:cNvPr id="4" name="Freeform 4"/>
            <p:cNvSpPr/>
            <p:nvPr/>
          </p:nvSpPr>
          <p:spPr>
            <a:xfrm>
              <a:off x="0" y="0"/>
              <a:ext cx="1216146" cy="194744"/>
            </a:xfrm>
            <a:custGeom>
              <a:avLst/>
              <a:gdLst/>
              <a:ahLst/>
              <a:cxnLst/>
              <a:rect l="l" t="t" r="r" b="b"/>
              <a:pathLst>
                <a:path w="1216146" h="194744">
                  <a:moveTo>
                    <a:pt x="203200" y="0"/>
                  </a:moveTo>
                  <a:lnTo>
                    <a:pt x="1012946" y="0"/>
                  </a:lnTo>
                  <a:lnTo>
                    <a:pt x="1216146" y="194744"/>
                  </a:lnTo>
                  <a:lnTo>
                    <a:pt x="0" y="194744"/>
                  </a:lnTo>
                  <a:lnTo>
                    <a:pt x="203200" y="0"/>
                  </a:lnTo>
                  <a:close/>
                </a:path>
              </a:pathLst>
            </a:custGeom>
            <a:solidFill>
              <a:srgbClr val="2F428E"/>
            </a:solidFill>
          </p:spPr>
        </p:sp>
        <p:sp>
          <p:nvSpPr>
            <p:cNvPr id="5" name="TextBox 5"/>
            <p:cNvSpPr txBox="1"/>
            <p:nvPr/>
          </p:nvSpPr>
          <p:spPr>
            <a:xfrm>
              <a:off x="127000" y="-38100"/>
              <a:ext cx="962146" cy="232844"/>
            </a:xfrm>
            <a:prstGeom prst="rect">
              <a:avLst/>
            </a:prstGeom>
          </p:spPr>
          <p:txBody>
            <a:bodyPr lIns="50800" tIns="50800" rIns="50800" bIns="50800" rtlCol="0" anchor="ctr"/>
            <a:lstStyle/>
            <a:p>
              <a:pPr algn="ctr">
                <a:lnSpc>
                  <a:spcPts val="2100"/>
                </a:lnSpc>
              </a:pPr>
              <a:endParaRPr/>
            </a:p>
          </p:txBody>
        </p:sp>
      </p:grpSp>
      <p:grpSp>
        <p:nvGrpSpPr>
          <p:cNvPr id="6" name="Group 6"/>
          <p:cNvGrpSpPr/>
          <p:nvPr/>
        </p:nvGrpSpPr>
        <p:grpSpPr>
          <a:xfrm>
            <a:off x="739470" y="2689988"/>
            <a:ext cx="5070039" cy="2070243"/>
            <a:chOff x="0" y="0"/>
            <a:chExt cx="1335319" cy="545249"/>
          </a:xfrm>
        </p:grpSpPr>
        <p:sp>
          <p:nvSpPr>
            <p:cNvPr id="7" name="Freeform 7"/>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8" name="TextBox 8"/>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9" name="Group 9"/>
          <p:cNvGrpSpPr/>
          <p:nvPr/>
        </p:nvGrpSpPr>
        <p:grpSpPr>
          <a:xfrm>
            <a:off x="6685223" y="2689988"/>
            <a:ext cx="5070039" cy="2070243"/>
            <a:chOff x="0" y="0"/>
            <a:chExt cx="1335319" cy="545249"/>
          </a:xfrm>
        </p:grpSpPr>
        <p:sp>
          <p:nvSpPr>
            <p:cNvPr id="10" name="Freeform 10"/>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11" name="TextBox 11"/>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12" name="Group 12"/>
          <p:cNvGrpSpPr/>
          <p:nvPr/>
        </p:nvGrpSpPr>
        <p:grpSpPr>
          <a:xfrm>
            <a:off x="12631563" y="2689988"/>
            <a:ext cx="5070039" cy="2070243"/>
            <a:chOff x="0" y="0"/>
            <a:chExt cx="1335319" cy="545249"/>
          </a:xfrm>
        </p:grpSpPr>
        <p:sp>
          <p:nvSpPr>
            <p:cNvPr id="13" name="Freeform 13"/>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14" name="TextBox 14"/>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15" name="Group 15"/>
          <p:cNvGrpSpPr/>
          <p:nvPr/>
        </p:nvGrpSpPr>
        <p:grpSpPr>
          <a:xfrm>
            <a:off x="739177" y="5193619"/>
            <a:ext cx="5070039" cy="2070243"/>
            <a:chOff x="0" y="0"/>
            <a:chExt cx="1335319" cy="545249"/>
          </a:xfrm>
        </p:grpSpPr>
        <p:sp>
          <p:nvSpPr>
            <p:cNvPr id="16" name="Freeform 16"/>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17" name="TextBox 17"/>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18" name="Group 18"/>
          <p:cNvGrpSpPr/>
          <p:nvPr/>
        </p:nvGrpSpPr>
        <p:grpSpPr>
          <a:xfrm>
            <a:off x="6684931" y="5193619"/>
            <a:ext cx="5070039" cy="2070243"/>
            <a:chOff x="0" y="0"/>
            <a:chExt cx="1335319" cy="545249"/>
          </a:xfrm>
        </p:grpSpPr>
        <p:sp>
          <p:nvSpPr>
            <p:cNvPr id="19" name="Freeform 19"/>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20" name="TextBox 20"/>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21" name="Group 21"/>
          <p:cNvGrpSpPr/>
          <p:nvPr/>
        </p:nvGrpSpPr>
        <p:grpSpPr>
          <a:xfrm>
            <a:off x="12631270" y="5193619"/>
            <a:ext cx="5070039" cy="2070243"/>
            <a:chOff x="0" y="0"/>
            <a:chExt cx="1335319" cy="545249"/>
          </a:xfrm>
        </p:grpSpPr>
        <p:sp>
          <p:nvSpPr>
            <p:cNvPr id="22" name="Freeform 22"/>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23" name="TextBox 23"/>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sp>
        <p:nvSpPr>
          <p:cNvPr id="24" name="Freeform 24"/>
          <p:cNvSpPr/>
          <p:nvPr/>
        </p:nvSpPr>
        <p:spPr>
          <a:xfrm>
            <a:off x="1301134" y="3424293"/>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25"/>
          <p:cNvSpPr/>
          <p:nvPr/>
        </p:nvSpPr>
        <p:spPr>
          <a:xfrm>
            <a:off x="1301134" y="6022294"/>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6" name="Freeform 26"/>
          <p:cNvSpPr/>
          <p:nvPr/>
        </p:nvSpPr>
        <p:spPr>
          <a:xfrm>
            <a:off x="7195728" y="3419547"/>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27"/>
          <p:cNvSpPr/>
          <p:nvPr/>
        </p:nvSpPr>
        <p:spPr>
          <a:xfrm>
            <a:off x="7195728" y="5976113"/>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13145913" y="3478622"/>
            <a:ext cx="581682" cy="492975"/>
          </a:xfrm>
          <a:custGeom>
            <a:avLst/>
            <a:gdLst/>
            <a:ahLst/>
            <a:cxnLst/>
            <a:rect l="l" t="t" r="r" b="b"/>
            <a:pathLst>
              <a:path w="581682" h="492975">
                <a:moveTo>
                  <a:pt x="0" y="0"/>
                </a:moveTo>
                <a:lnTo>
                  <a:pt x="581681" y="0"/>
                </a:lnTo>
                <a:lnTo>
                  <a:pt x="581681"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a:off x="13145913" y="5976113"/>
            <a:ext cx="581682" cy="492975"/>
          </a:xfrm>
          <a:custGeom>
            <a:avLst/>
            <a:gdLst/>
            <a:ahLst/>
            <a:cxnLst/>
            <a:rect l="l" t="t" r="r" b="b"/>
            <a:pathLst>
              <a:path w="581682" h="492975">
                <a:moveTo>
                  <a:pt x="0" y="0"/>
                </a:moveTo>
                <a:lnTo>
                  <a:pt x="581681" y="0"/>
                </a:lnTo>
                <a:lnTo>
                  <a:pt x="581681"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TextBox 30"/>
          <p:cNvSpPr txBox="1"/>
          <p:nvPr/>
        </p:nvSpPr>
        <p:spPr>
          <a:xfrm>
            <a:off x="640512" y="531668"/>
            <a:ext cx="6211801" cy="1190625"/>
          </a:xfrm>
          <a:prstGeom prst="rect">
            <a:avLst/>
          </a:prstGeom>
        </p:spPr>
        <p:txBody>
          <a:bodyPr lIns="0" tIns="0" rIns="0" bIns="0" rtlCol="0" anchor="t">
            <a:spAutoFit/>
          </a:bodyPr>
          <a:lstStyle/>
          <a:p>
            <a:pPr algn="l">
              <a:lnSpc>
                <a:spcPts val="9480"/>
              </a:lnSpc>
            </a:pPr>
            <a:r>
              <a:rPr lang="en-US" sz="7900" b="1">
                <a:solidFill>
                  <a:srgbClr val="FFFFFF"/>
                </a:solidFill>
                <a:latin typeface="TT Hoves Bold"/>
                <a:ea typeface="TT Hoves Bold"/>
                <a:cs typeface="TT Hoves Bold"/>
                <a:sym typeface="TT Hoves Bold"/>
              </a:rPr>
              <a:t>KEY ISSUES</a:t>
            </a:r>
          </a:p>
        </p:txBody>
      </p:sp>
      <p:sp>
        <p:nvSpPr>
          <p:cNvPr id="31" name="TextBox 31"/>
          <p:cNvSpPr txBox="1"/>
          <p:nvPr/>
        </p:nvSpPr>
        <p:spPr>
          <a:xfrm>
            <a:off x="2267842" y="2903675"/>
            <a:ext cx="2811438" cy="1661796"/>
          </a:xfrm>
          <a:prstGeom prst="rect">
            <a:avLst/>
          </a:prstGeom>
        </p:spPr>
        <p:txBody>
          <a:bodyPr lIns="0" tIns="0" rIns="0" bIns="0" rtlCol="0" anchor="t">
            <a:spAutoFit/>
          </a:bodyPr>
          <a:lstStyle/>
          <a:p>
            <a:pPr algn="ctr">
              <a:lnSpc>
                <a:spcPts val="4479"/>
              </a:lnSpc>
            </a:pPr>
            <a:r>
              <a:rPr lang="en-US" sz="3199" b="1">
                <a:solidFill>
                  <a:srgbClr val="000000"/>
                </a:solidFill>
                <a:latin typeface="TT Hoves Bold"/>
                <a:ea typeface="TT Hoves Bold"/>
                <a:cs typeface="TT Hoves Bold"/>
                <a:sym typeface="TT Hoves Bold"/>
              </a:rPr>
              <a:t>Supply Chain, </a:t>
            </a:r>
          </a:p>
          <a:p>
            <a:pPr algn="l">
              <a:lnSpc>
                <a:spcPts val="4479"/>
              </a:lnSpc>
            </a:pPr>
            <a:r>
              <a:rPr lang="en-US" sz="3199" b="1">
                <a:solidFill>
                  <a:srgbClr val="000000"/>
                </a:solidFill>
                <a:latin typeface="TT Hoves Bold"/>
                <a:ea typeface="TT Hoves Bold"/>
                <a:cs typeface="TT Hoves Bold"/>
                <a:sym typeface="TT Hoves Bold"/>
              </a:rPr>
              <a:t>Logistics, </a:t>
            </a:r>
          </a:p>
          <a:p>
            <a:pPr algn="l">
              <a:lnSpc>
                <a:spcPts val="4479"/>
              </a:lnSpc>
            </a:pPr>
            <a:r>
              <a:rPr lang="en-US" sz="3199" b="1">
                <a:solidFill>
                  <a:srgbClr val="000000"/>
                </a:solidFill>
                <a:latin typeface="TT Hoves Bold"/>
                <a:ea typeface="TT Hoves Bold"/>
                <a:cs typeface="TT Hoves Bold"/>
                <a:sym typeface="TT Hoves Bold"/>
              </a:rPr>
              <a:t>Warehouses</a:t>
            </a:r>
          </a:p>
        </p:txBody>
      </p:sp>
      <p:sp>
        <p:nvSpPr>
          <p:cNvPr id="32" name="TextBox 32"/>
          <p:cNvSpPr txBox="1"/>
          <p:nvPr/>
        </p:nvSpPr>
        <p:spPr>
          <a:xfrm>
            <a:off x="8068425" y="3146624"/>
            <a:ext cx="2774454" cy="1099821"/>
          </a:xfrm>
          <a:prstGeom prst="rect">
            <a:avLst/>
          </a:prstGeom>
        </p:spPr>
        <p:txBody>
          <a:bodyPr lIns="0" tIns="0" rIns="0" bIns="0" rtlCol="0" anchor="t">
            <a:spAutoFit/>
          </a:bodyPr>
          <a:lstStyle/>
          <a:p>
            <a:pPr algn="l">
              <a:lnSpc>
                <a:spcPts val="4479"/>
              </a:lnSpc>
            </a:pPr>
            <a:r>
              <a:rPr lang="en-US" sz="3199" b="1">
                <a:solidFill>
                  <a:srgbClr val="000000"/>
                </a:solidFill>
                <a:latin typeface="TT Hoves Bold"/>
                <a:ea typeface="TT Hoves Bold"/>
                <a:cs typeface="TT Hoves Bold"/>
                <a:sym typeface="TT Hoves Bold"/>
              </a:rPr>
              <a:t>Infrastructure</a:t>
            </a:r>
          </a:p>
          <a:p>
            <a:pPr algn="l">
              <a:lnSpc>
                <a:spcPts val="4479"/>
              </a:lnSpc>
            </a:pPr>
            <a:r>
              <a:rPr lang="en-US" sz="3199" b="1">
                <a:solidFill>
                  <a:srgbClr val="000000"/>
                </a:solidFill>
                <a:latin typeface="TT Hoves Bold"/>
                <a:ea typeface="TT Hoves Bold"/>
                <a:cs typeface="TT Hoves Bold"/>
                <a:sym typeface="TT Hoves Bold"/>
              </a:rPr>
              <a:t>Development</a:t>
            </a:r>
          </a:p>
        </p:txBody>
      </p:sp>
      <p:sp>
        <p:nvSpPr>
          <p:cNvPr id="33" name="TextBox 33"/>
          <p:cNvSpPr txBox="1"/>
          <p:nvPr/>
        </p:nvSpPr>
        <p:spPr>
          <a:xfrm>
            <a:off x="14110650" y="3146624"/>
            <a:ext cx="2776984" cy="1099821"/>
          </a:xfrm>
          <a:prstGeom prst="rect">
            <a:avLst/>
          </a:prstGeom>
        </p:spPr>
        <p:txBody>
          <a:bodyPr lIns="0" tIns="0" rIns="0" bIns="0" rtlCol="0" anchor="t">
            <a:spAutoFit/>
          </a:bodyPr>
          <a:lstStyle/>
          <a:p>
            <a:pPr algn="l">
              <a:lnSpc>
                <a:spcPts val="4479"/>
              </a:lnSpc>
            </a:pPr>
            <a:r>
              <a:rPr lang="en-US" sz="3199" b="1">
                <a:solidFill>
                  <a:srgbClr val="000000"/>
                </a:solidFill>
                <a:latin typeface="TT Hoves Bold"/>
                <a:ea typeface="TT Hoves Bold"/>
                <a:cs typeface="TT Hoves Bold"/>
                <a:sym typeface="TT Hoves Bold"/>
              </a:rPr>
              <a:t>Tax Reform,</a:t>
            </a:r>
          </a:p>
          <a:p>
            <a:pPr algn="just">
              <a:lnSpc>
                <a:spcPts val="4479"/>
              </a:lnSpc>
            </a:pPr>
            <a:r>
              <a:rPr lang="en-US" sz="3199" b="1">
                <a:solidFill>
                  <a:srgbClr val="000000"/>
                </a:solidFill>
                <a:latin typeface="TT Hoves Bold"/>
                <a:ea typeface="TT Hoves Bold"/>
                <a:cs typeface="TT Hoves Bold"/>
                <a:sym typeface="TT Hoves Bold"/>
              </a:rPr>
              <a:t>Proposition 13</a:t>
            </a:r>
          </a:p>
        </p:txBody>
      </p:sp>
      <p:sp>
        <p:nvSpPr>
          <p:cNvPr id="34" name="TextBox 34"/>
          <p:cNvSpPr txBox="1"/>
          <p:nvPr/>
        </p:nvSpPr>
        <p:spPr>
          <a:xfrm>
            <a:off x="2267954" y="5684156"/>
            <a:ext cx="1250900" cy="1099821"/>
          </a:xfrm>
          <a:prstGeom prst="rect">
            <a:avLst/>
          </a:prstGeom>
        </p:spPr>
        <p:txBody>
          <a:bodyPr lIns="0" tIns="0" rIns="0" bIns="0" rtlCol="0" anchor="t">
            <a:spAutoFit/>
          </a:bodyPr>
          <a:lstStyle/>
          <a:p>
            <a:pPr algn="just">
              <a:lnSpc>
                <a:spcPts val="4479"/>
              </a:lnSpc>
            </a:pPr>
            <a:r>
              <a:rPr lang="en-US" sz="3199" b="1">
                <a:solidFill>
                  <a:srgbClr val="000000"/>
                </a:solidFill>
                <a:latin typeface="TT Hoves Bold"/>
                <a:ea typeface="TT Hoves Bold"/>
                <a:cs typeface="TT Hoves Bold"/>
                <a:sym typeface="TT Hoves Bold"/>
              </a:rPr>
              <a:t>Retail </a:t>
            </a:r>
          </a:p>
          <a:p>
            <a:pPr algn="just">
              <a:lnSpc>
                <a:spcPts val="4479"/>
              </a:lnSpc>
            </a:pPr>
            <a:r>
              <a:rPr lang="en-US" sz="3199" b="1">
                <a:solidFill>
                  <a:srgbClr val="000000"/>
                </a:solidFill>
                <a:latin typeface="TT Hoves Bold"/>
                <a:ea typeface="TT Hoves Bold"/>
                <a:cs typeface="TT Hoves Bold"/>
                <a:sym typeface="TT Hoves Bold"/>
              </a:rPr>
              <a:t>Theft</a:t>
            </a:r>
          </a:p>
        </p:txBody>
      </p:sp>
      <p:sp>
        <p:nvSpPr>
          <p:cNvPr id="35" name="TextBox 35"/>
          <p:cNvSpPr txBox="1"/>
          <p:nvPr/>
        </p:nvSpPr>
        <p:spPr>
          <a:xfrm>
            <a:off x="8068425" y="5650819"/>
            <a:ext cx="3319016" cy="1099821"/>
          </a:xfrm>
          <a:prstGeom prst="rect">
            <a:avLst/>
          </a:prstGeom>
        </p:spPr>
        <p:txBody>
          <a:bodyPr lIns="0" tIns="0" rIns="0" bIns="0" rtlCol="0" anchor="t">
            <a:spAutoFit/>
          </a:bodyPr>
          <a:lstStyle/>
          <a:p>
            <a:pPr algn="l">
              <a:lnSpc>
                <a:spcPts val="4479"/>
              </a:lnSpc>
            </a:pPr>
            <a:r>
              <a:rPr lang="en-US" sz="3199" b="1">
                <a:solidFill>
                  <a:srgbClr val="000000"/>
                </a:solidFill>
                <a:latin typeface="TT Hoves Bold"/>
                <a:ea typeface="TT Hoves Bold"/>
                <a:cs typeface="TT Hoves Bold"/>
                <a:sym typeface="TT Hoves Bold"/>
              </a:rPr>
              <a:t>Economic </a:t>
            </a:r>
          </a:p>
          <a:p>
            <a:pPr algn="l">
              <a:lnSpc>
                <a:spcPts val="4479"/>
              </a:lnSpc>
            </a:pPr>
            <a:r>
              <a:rPr lang="en-US" sz="3199" b="1">
                <a:solidFill>
                  <a:srgbClr val="000000"/>
                </a:solidFill>
                <a:latin typeface="TT Hoves Bold"/>
                <a:ea typeface="TT Hoves Bold"/>
                <a:cs typeface="TT Hoves Bold"/>
                <a:sym typeface="TT Hoves Bold"/>
              </a:rPr>
              <a:t>Competitiveness</a:t>
            </a:r>
          </a:p>
        </p:txBody>
      </p:sp>
      <p:sp>
        <p:nvSpPr>
          <p:cNvPr id="36" name="TextBox 36"/>
          <p:cNvSpPr txBox="1"/>
          <p:nvPr/>
        </p:nvSpPr>
        <p:spPr>
          <a:xfrm>
            <a:off x="14110650" y="5965144"/>
            <a:ext cx="2410123" cy="537846"/>
          </a:xfrm>
          <a:prstGeom prst="rect">
            <a:avLst/>
          </a:prstGeom>
        </p:spPr>
        <p:txBody>
          <a:bodyPr lIns="0" tIns="0" rIns="0" bIns="0" rtlCol="0" anchor="t">
            <a:spAutoFit/>
          </a:bodyPr>
          <a:lstStyle/>
          <a:p>
            <a:pPr algn="l">
              <a:lnSpc>
                <a:spcPts val="4479"/>
              </a:lnSpc>
            </a:pPr>
            <a:r>
              <a:rPr lang="en-US" sz="3199" b="1">
                <a:solidFill>
                  <a:srgbClr val="000000"/>
                </a:solidFill>
                <a:latin typeface="TT Hoves Bold"/>
                <a:ea typeface="TT Hoves Bold"/>
                <a:cs typeface="TT Hoves Bold"/>
                <a:sym typeface="TT Hoves Bold"/>
              </a:rPr>
              <a:t>ADA Reform</a:t>
            </a:r>
          </a:p>
        </p:txBody>
      </p:sp>
      <p:grpSp>
        <p:nvGrpSpPr>
          <p:cNvPr id="37" name="Group 37"/>
          <p:cNvGrpSpPr/>
          <p:nvPr/>
        </p:nvGrpSpPr>
        <p:grpSpPr>
          <a:xfrm>
            <a:off x="738884" y="7711537"/>
            <a:ext cx="5070039" cy="2070243"/>
            <a:chOff x="0" y="0"/>
            <a:chExt cx="1335319" cy="545249"/>
          </a:xfrm>
        </p:grpSpPr>
        <p:sp>
          <p:nvSpPr>
            <p:cNvPr id="38" name="Freeform 38"/>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39" name="TextBox 39"/>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40" name="Group 40"/>
          <p:cNvGrpSpPr/>
          <p:nvPr/>
        </p:nvGrpSpPr>
        <p:grpSpPr>
          <a:xfrm>
            <a:off x="6684638" y="7711537"/>
            <a:ext cx="5070039" cy="2070243"/>
            <a:chOff x="0" y="0"/>
            <a:chExt cx="1335319" cy="545249"/>
          </a:xfrm>
        </p:grpSpPr>
        <p:sp>
          <p:nvSpPr>
            <p:cNvPr id="41" name="Freeform 41"/>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42" name="TextBox 42"/>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grpSp>
        <p:nvGrpSpPr>
          <p:cNvPr id="43" name="Group 43"/>
          <p:cNvGrpSpPr/>
          <p:nvPr/>
        </p:nvGrpSpPr>
        <p:grpSpPr>
          <a:xfrm>
            <a:off x="12630977" y="7711537"/>
            <a:ext cx="5070039" cy="2070243"/>
            <a:chOff x="0" y="0"/>
            <a:chExt cx="1335319" cy="545249"/>
          </a:xfrm>
        </p:grpSpPr>
        <p:sp>
          <p:nvSpPr>
            <p:cNvPr id="44" name="Freeform 44"/>
            <p:cNvSpPr/>
            <p:nvPr/>
          </p:nvSpPr>
          <p:spPr>
            <a:xfrm>
              <a:off x="0" y="0"/>
              <a:ext cx="1335319" cy="545249"/>
            </a:xfrm>
            <a:custGeom>
              <a:avLst/>
              <a:gdLst/>
              <a:ahLst/>
              <a:cxnLst/>
              <a:rect l="l" t="t" r="r" b="b"/>
              <a:pathLst>
                <a:path w="1335319" h="545249">
                  <a:moveTo>
                    <a:pt x="0" y="0"/>
                  </a:moveTo>
                  <a:lnTo>
                    <a:pt x="1335319" y="0"/>
                  </a:lnTo>
                  <a:lnTo>
                    <a:pt x="1335319" y="545249"/>
                  </a:lnTo>
                  <a:lnTo>
                    <a:pt x="0" y="545249"/>
                  </a:lnTo>
                  <a:close/>
                </a:path>
              </a:pathLst>
            </a:custGeom>
            <a:solidFill>
              <a:srgbClr val="E4E4E4"/>
            </a:solidFill>
            <a:ln w="9525" cap="sq">
              <a:solidFill>
                <a:srgbClr val="2A2E3A"/>
              </a:solidFill>
              <a:prstDash val="solid"/>
              <a:miter/>
            </a:ln>
          </p:spPr>
        </p:sp>
        <p:sp>
          <p:nvSpPr>
            <p:cNvPr id="45" name="TextBox 45"/>
            <p:cNvSpPr txBox="1"/>
            <p:nvPr/>
          </p:nvSpPr>
          <p:spPr>
            <a:xfrm>
              <a:off x="0" y="-38100"/>
              <a:ext cx="1335319" cy="583349"/>
            </a:xfrm>
            <a:prstGeom prst="rect">
              <a:avLst/>
            </a:prstGeom>
          </p:spPr>
          <p:txBody>
            <a:bodyPr lIns="50800" tIns="50800" rIns="50800" bIns="50800" rtlCol="0" anchor="ctr"/>
            <a:lstStyle/>
            <a:p>
              <a:pPr algn="ctr">
                <a:lnSpc>
                  <a:spcPts val="2100"/>
                </a:lnSpc>
              </a:pPr>
              <a:endParaRPr/>
            </a:p>
          </p:txBody>
        </p:sp>
      </p:grpSp>
      <p:sp>
        <p:nvSpPr>
          <p:cNvPr id="46" name="Freeform 46"/>
          <p:cNvSpPr/>
          <p:nvPr/>
        </p:nvSpPr>
        <p:spPr>
          <a:xfrm>
            <a:off x="1300841" y="8540212"/>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7" name="Freeform 47"/>
          <p:cNvSpPr/>
          <p:nvPr/>
        </p:nvSpPr>
        <p:spPr>
          <a:xfrm>
            <a:off x="7195435" y="8494031"/>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8" name="Freeform 48"/>
          <p:cNvSpPr/>
          <p:nvPr/>
        </p:nvSpPr>
        <p:spPr>
          <a:xfrm>
            <a:off x="13145620" y="8494031"/>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9" name="TextBox 49"/>
          <p:cNvSpPr txBox="1"/>
          <p:nvPr/>
        </p:nvSpPr>
        <p:spPr>
          <a:xfrm>
            <a:off x="2267954" y="8208214"/>
            <a:ext cx="1811536" cy="1099821"/>
          </a:xfrm>
          <a:prstGeom prst="rect">
            <a:avLst/>
          </a:prstGeom>
        </p:spPr>
        <p:txBody>
          <a:bodyPr lIns="0" tIns="0" rIns="0" bIns="0" rtlCol="0" anchor="t">
            <a:spAutoFit/>
          </a:bodyPr>
          <a:lstStyle/>
          <a:p>
            <a:pPr algn="just">
              <a:lnSpc>
                <a:spcPts val="4479"/>
              </a:lnSpc>
            </a:pPr>
            <a:r>
              <a:rPr lang="en-US" sz="3199" b="1">
                <a:solidFill>
                  <a:srgbClr val="000000"/>
                </a:solidFill>
                <a:latin typeface="TT Hoves Bold"/>
                <a:ea typeface="TT Hoves Bold"/>
                <a:cs typeface="TT Hoves Bold"/>
                <a:sym typeface="TT Hoves Bold"/>
              </a:rPr>
              <a:t>CEQA, </a:t>
            </a:r>
          </a:p>
          <a:p>
            <a:pPr algn="just">
              <a:lnSpc>
                <a:spcPts val="4479"/>
              </a:lnSpc>
            </a:pPr>
            <a:r>
              <a:rPr lang="en-US" sz="3199" b="1">
                <a:solidFill>
                  <a:srgbClr val="000000"/>
                </a:solidFill>
                <a:latin typeface="TT Hoves Bold"/>
                <a:ea typeface="TT Hoves Bold"/>
                <a:cs typeface="TT Hoves Bold"/>
                <a:sym typeface="TT Hoves Bold"/>
              </a:rPr>
              <a:t>Land Use</a:t>
            </a:r>
          </a:p>
        </p:txBody>
      </p:sp>
      <p:sp>
        <p:nvSpPr>
          <p:cNvPr id="50" name="TextBox 50"/>
          <p:cNvSpPr txBox="1"/>
          <p:nvPr/>
        </p:nvSpPr>
        <p:spPr>
          <a:xfrm>
            <a:off x="8068132" y="8168737"/>
            <a:ext cx="1959173" cy="1099821"/>
          </a:xfrm>
          <a:prstGeom prst="rect">
            <a:avLst/>
          </a:prstGeom>
        </p:spPr>
        <p:txBody>
          <a:bodyPr lIns="0" tIns="0" rIns="0" bIns="0" rtlCol="0" anchor="t">
            <a:spAutoFit/>
          </a:bodyPr>
          <a:lstStyle/>
          <a:p>
            <a:pPr algn="l">
              <a:lnSpc>
                <a:spcPts val="4479"/>
              </a:lnSpc>
            </a:pPr>
            <a:r>
              <a:rPr lang="en-US" sz="3199" b="1">
                <a:solidFill>
                  <a:srgbClr val="000000"/>
                </a:solidFill>
                <a:latin typeface="TT Hoves Bold"/>
                <a:ea typeface="TT Hoves Bold"/>
                <a:cs typeface="TT Hoves Bold"/>
                <a:sym typeface="TT Hoves Bold"/>
              </a:rPr>
              <a:t>Landlord, </a:t>
            </a:r>
          </a:p>
          <a:p>
            <a:pPr algn="l">
              <a:lnSpc>
                <a:spcPts val="4479"/>
              </a:lnSpc>
            </a:pPr>
            <a:r>
              <a:rPr lang="en-US" sz="3199" b="1">
                <a:solidFill>
                  <a:srgbClr val="000000"/>
                </a:solidFill>
                <a:latin typeface="TT Hoves Bold"/>
                <a:ea typeface="TT Hoves Bold"/>
                <a:cs typeface="TT Hoves Bold"/>
                <a:sym typeface="TT Hoves Bold"/>
              </a:rPr>
              <a:t>Tenant</a:t>
            </a:r>
          </a:p>
        </p:txBody>
      </p:sp>
      <p:sp>
        <p:nvSpPr>
          <p:cNvPr id="51" name="TextBox 51"/>
          <p:cNvSpPr txBox="1"/>
          <p:nvPr/>
        </p:nvSpPr>
        <p:spPr>
          <a:xfrm>
            <a:off x="14110650" y="8208214"/>
            <a:ext cx="2156743" cy="1099821"/>
          </a:xfrm>
          <a:prstGeom prst="rect">
            <a:avLst/>
          </a:prstGeom>
        </p:spPr>
        <p:txBody>
          <a:bodyPr lIns="0" tIns="0" rIns="0" bIns="0" rtlCol="0" anchor="t">
            <a:spAutoFit/>
          </a:bodyPr>
          <a:lstStyle/>
          <a:p>
            <a:pPr algn="l">
              <a:lnSpc>
                <a:spcPts val="4479"/>
              </a:lnSpc>
            </a:pPr>
            <a:r>
              <a:rPr lang="en-US" sz="3199" b="1">
                <a:solidFill>
                  <a:srgbClr val="000000"/>
                </a:solidFill>
                <a:latin typeface="TT Hoves Bold"/>
                <a:ea typeface="TT Hoves Bold"/>
                <a:cs typeface="TT Hoves Bold"/>
                <a:sym typeface="TT Hoves Bold"/>
              </a:rPr>
              <a:t>Water and </a:t>
            </a:r>
          </a:p>
          <a:p>
            <a:pPr algn="l">
              <a:lnSpc>
                <a:spcPts val="4479"/>
              </a:lnSpc>
            </a:pPr>
            <a:r>
              <a:rPr lang="en-US" sz="3199" b="1">
                <a:solidFill>
                  <a:srgbClr val="000000"/>
                </a:solidFill>
                <a:latin typeface="TT Hoves Bold"/>
                <a:ea typeface="TT Hoves Bold"/>
                <a:cs typeface="TT Hoves Bold"/>
                <a:sym typeface="TT Hoves Bold"/>
              </a:rPr>
              <a:t>Energy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 </a:t>
              </a:r>
            </a:p>
          </p:txBody>
        </p:sp>
      </p:grpSp>
      <p:grpSp>
        <p:nvGrpSpPr>
          <p:cNvPr id="7" name="Group 7"/>
          <p:cNvGrpSpPr>
            <a:grpSpLocks noChangeAspect="1"/>
          </p:cNvGrpSpPr>
          <p:nvPr/>
        </p:nvGrpSpPr>
        <p:grpSpPr>
          <a:xfrm>
            <a:off x="7808058" y="-88503"/>
            <a:ext cx="17812475" cy="12131872"/>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10" name="Group 10"/>
          <p:cNvGrpSpPr/>
          <p:nvPr/>
        </p:nvGrpSpPr>
        <p:grpSpPr>
          <a:xfrm rot="-10800000">
            <a:off x="14447117" y="-331087"/>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28700" y="1095327"/>
            <a:ext cx="12627597" cy="3532029"/>
            <a:chOff x="0" y="0"/>
            <a:chExt cx="16836795" cy="4709372"/>
          </a:xfrm>
        </p:grpSpPr>
        <p:sp>
          <p:nvSpPr>
            <p:cNvPr id="14" name="TextBox 14"/>
            <p:cNvSpPr txBox="1"/>
            <p:nvPr/>
          </p:nvSpPr>
          <p:spPr>
            <a:xfrm>
              <a:off x="0" y="0"/>
              <a:ext cx="16836795" cy="3632200"/>
            </a:xfrm>
            <a:prstGeom prst="rect">
              <a:avLst/>
            </a:prstGeom>
          </p:spPr>
          <p:txBody>
            <a:bodyPr lIns="0" tIns="0" rIns="0" bIns="0" rtlCol="0" anchor="t">
              <a:spAutoFit/>
            </a:bodyPr>
            <a:lstStyle/>
            <a:p>
              <a:pPr algn="l">
                <a:lnSpc>
                  <a:spcPts val="10799"/>
                </a:lnSpc>
              </a:pPr>
              <a:r>
                <a:rPr lang="en-US" sz="8999" b="1">
                  <a:solidFill>
                    <a:srgbClr val="2F428E"/>
                  </a:solidFill>
                  <a:latin typeface="TT Hoves Bold"/>
                  <a:ea typeface="TT Hoves Bold"/>
                  <a:cs typeface="TT Hoves Bold"/>
                  <a:sym typeface="TT Hoves Bold"/>
                </a:rPr>
                <a:t>2024 LEGISLATIVE SESSION</a:t>
              </a:r>
            </a:p>
          </p:txBody>
        </p:sp>
        <p:sp>
          <p:nvSpPr>
            <p:cNvPr id="15" name="TextBox 15"/>
            <p:cNvSpPr txBox="1"/>
            <p:nvPr/>
          </p:nvSpPr>
          <p:spPr>
            <a:xfrm>
              <a:off x="0" y="3948218"/>
              <a:ext cx="13798468" cy="761154"/>
            </a:xfrm>
            <a:prstGeom prst="rect">
              <a:avLst/>
            </a:prstGeom>
          </p:spPr>
          <p:txBody>
            <a:bodyPr lIns="0" tIns="0" rIns="0" bIns="0" rtlCol="0" anchor="t">
              <a:spAutoFit/>
            </a:bodyPr>
            <a:lstStyle/>
            <a:p>
              <a:pPr algn="l">
                <a:lnSpc>
                  <a:spcPts val="4759"/>
                </a:lnSpc>
              </a:pPr>
              <a:endParaRPr/>
            </a:p>
          </p:txBody>
        </p:sp>
      </p:grpSp>
      <p:sp>
        <p:nvSpPr>
          <p:cNvPr id="16" name="Freeform 16"/>
          <p:cNvSpPr/>
          <p:nvPr/>
        </p:nvSpPr>
        <p:spPr>
          <a:xfrm>
            <a:off x="1304038" y="457227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304038" y="6005793"/>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304038" y="7532772"/>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2036785" y="5103606"/>
            <a:ext cx="1336244" cy="151998"/>
          </a:xfrm>
          <a:custGeom>
            <a:avLst/>
            <a:gdLst/>
            <a:ahLst/>
            <a:cxnLst/>
            <a:rect l="l" t="t" r="r" b="b"/>
            <a:pathLst>
              <a:path w="1336244" h="151998">
                <a:moveTo>
                  <a:pt x="0" y="0"/>
                </a:moveTo>
                <a:lnTo>
                  <a:pt x="1336244" y="0"/>
                </a:lnTo>
                <a:lnTo>
                  <a:pt x="1336244" y="151997"/>
                </a:lnTo>
                <a:lnTo>
                  <a:pt x="0" y="1519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TextBox 20"/>
          <p:cNvSpPr txBox="1"/>
          <p:nvPr/>
        </p:nvSpPr>
        <p:spPr>
          <a:xfrm>
            <a:off x="2257376" y="4527405"/>
            <a:ext cx="5550682" cy="504826"/>
          </a:xfrm>
          <a:prstGeom prst="rect">
            <a:avLst/>
          </a:prstGeom>
        </p:spPr>
        <p:txBody>
          <a:bodyPr lIns="0" tIns="0" rIns="0" bIns="0" rtlCol="0" anchor="t">
            <a:spAutoFit/>
          </a:bodyPr>
          <a:lstStyle/>
          <a:p>
            <a:pPr algn="l">
              <a:lnSpc>
                <a:spcPts val="4199"/>
              </a:lnSpc>
            </a:pPr>
            <a:r>
              <a:rPr lang="en-US" sz="2999">
                <a:solidFill>
                  <a:srgbClr val="000000"/>
                </a:solidFill>
                <a:latin typeface="TT Hoves"/>
                <a:ea typeface="TT Hoves"/>
                <a:cs typeface="TT Hoves"/>
                <a:sym typeface="TT Hoves"/>
              </a:rPr>
              <a:t>2,124 Bills Introduced</a:t>
            </a:r>
          </a:p>
        </p:txBody>
      </p:sp>
      <p:sp>
        <p:nvSpPr>
          <p:cNvPr id="21" name="TextBox 21"/>
          <p:cNvSpPr txBox="1"/>
          <p:nvPr/>
        </p:nvSpPr>
        <p:spPr>
          <a:xfrm>
            <a:off x="2257376" y="5673795"/>
            <a:ext cx="7390845" cy="1028701"/>
          </a:xfrm>
          <a:prstGeom prst="rect">
            <a:avLst/>
          </a:prstGeom>
        </p:spPr>
        <p:txBody>
          <a:bodyPr lIns="0" tIns="0" rIns="0" bIns="0" rtlCol="0" anchor="t">
            <a:spAutoFit/>
          </a:bodyPr>
          <a:lstStyle/>
          <a:p>
            <a:pPr algn="l">
              <a:lnSpc>
                <a:spcPts val="4199"/>
              </a:lnSpc>
            </a:pPr>
            <a:r>
              <a:rPr lang="en-US" sz="2999">
                <a:solidFill>
                  <a:srgbClr val="000000"/>
                </a:solidFill>
                <a:latin typeface="TT Hoves"/>
                <a:ea typeface="TT Hoves"/>
                <a:cs typeface="TT Hoves"/>
                <a:sym typeface="TT Hoves"/>
              </a:rPr>
              <a:t>Over 400 with Potential Impact to Commercial Real Estate</a:t>
            </a:r>
          </a:p>
        </p:txBody>
      </p:sp>
      <p:sp>
        <p:nvSpPr>
          <p:cNvPr id="22" name="TextBox 22"/>
          <p:cNvSpPr txBox="1"/>
          <p:nvPr/>
        </p:nvSpPr>
        <p:spPr>
          <a:xfrm>
            <a:off x="2257376" y="7475622"/>
            <a:ext cx="7390845" cy="504826"/>
          </a:xfrm>
          <a:prstGeom prst="rect">
            <a:avLst/>
          </a:prstGeom>
        </p:spPr>
        <p:txBody>
          <a:bodyPr lIns="0" tIns="0" rIns="0" bIns="0" rtlCol="0" anchor="t">
            <a:spAutoFit/>
          </a:bodyPr>
          <a:lstStyle/>
          <a:p>
            <a:pPr algn="l">
              <a:lnSpc>
                <a:spcPts val="4199"/>
              </a:lnSpc>
            </a:pPr>
            <a:r>
              <a:rPr lang="en-US" sz="2999">
                <a:solidFill>
                  <a:srgbClr val="000000"/>
                </a:solidFill>
                <a:latin typeface="TT Hoves"/>
                <a:ea typeface="TT Hoves"/>
                <a:cs typeface="TT Hoves"/>
                <a:sym typeface="TT Hoves"/>
              </a:rPr>
              <a:t>200+ bills advocated on by our industry</a:t>
            </a:r>
          </a:p>
        </p:txBody>
      </p:sp>
      <p:sp>
        <p:nvSpPr>
          <p:cNvPr id="23" name="Freeform 23"/>
          <p:cNvSpPr/>
          <p:nvPr/>
        </p:nvSpPr>
        <p:spPr>
          <a:xfrm>
            <a:off x="2944325" y="6183632"/>
            <a:ext cx="1207009" cy="137297"/>
          </a:xfrm>
          <a:custGeom>
            <a:avLst/>
            <a:gdLst/>
            <a:ahLst/>
            <a:cxnLst/>
            <a:rect l="l" t="t" r="r" b="b"/>
            <a:pathLst>
              <a:path w="1207009" h="137297">
                <a:moveTo>
                  <a:pt x="0" y="0"/>
                </a:moveTo>
                <a:lnTo>
                  <a:pt x="1207009" y="0"/>
                </a:lnTo>
                <a:lnTo>
                  <a:pt x="1207009" y="137297"/>
                </a:lnTo>
                <a:lnTo>
                  <a:pt x="0" y="1372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7623" y="9253538"/>
            <a:ext cx="5765006" cy="1038225"/>
            <a:chOff x="0" y="0"/>
            <a:chExt cx="7686674" cy="1384300"/>
          </a:xfrm>
        </p:grpSpPr>
        <p:grpSp>
          <p:nvGrpSpPr>
            <p:cNvPr id="3" name="Group 3"/>
            <p:cNvGrpSpPr/>
            <p:nvPr/>
          </p:nvGrpSpPr>
          <p:grpSpPr>
            <a:xfrm>
              <a:off x="0" y="0"/>
              <a:ext cx="7686674" cy="1384300"/>
              <a:chOff x="0" y="0"/>
              <a:chExt cx="1049690" cy="189040"/>
            </a:xfrm>
          </p:grpSpPr>
          <p:sp>
            <p:nvSpPr>
              <p:cNvPr id="4" name="Freeform 4"/>
              <p:cNvSpPr/>
              <p:nvPr/>
            </p:nvSpPr>
            <p:spPr>
              <a:xfrm>
                <a:off x="0" y="0"/>
                <a:ext cx="1049690" cy="189040"/>
              </a:xfrm>
              <a:custGeom>
                <a:avLst/>
                <a:gdLst/>
                <a:ahLst/>
                <a:cxnLst/>
                <a:rect l="l" t="t" r="r" b="b"/>
                <a:pathLst>
                  <a:path w="1049690" h="189040">
                    <a:moveTo>
                      <a:pt x="203200" y="0"/>
                    </a:moveTo>
                    <a:lnTo>
                      <a:pt x="846490" y="0"/>
                    </a:lnTo>
                    <a:lnTo>
                      <a:pt x="1049690" y="189040"/>
                    </a:lnTo>
                    <a:lnTo>
                      <a:pt x="0" y="189040"/>
                    </a:lnTo>
                    <a:lnTo>
                      <a:pt x="203200" y="0"/>
                    </a:lnTo>
                    <a:close/>
                  </a:path>
                </a:pathLst>
              </a:custGeom>
              <a:solidFill>
                <a:srgbClr val="2F428E"/>
              </a:solidFill>
            </p:spPr>
          </p:sp>
          <p:sp>
            <p:nvSpPr>
              <p:cNvPr id="5" name="TextBox 5"/>
              <p:cNvSpPr txBox="1"/>
              <p:nvPr/>
            </p:nvSpPr>
            <p:spPr>
              <a:xfrm>
                <a:off x="127000" y="-38100"/>
                <a:ext cx="795690" cy="227140"/>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3033168" y="475615"/>
              <a:ext cx="2698286" cy="404495"/>
            </a:xfrm>
            <a:prstGeom prst="rect">
              <a:avLst/>
            </a:prstGeom>
          </p:spPr>
          <p:txBody>
            <a:bodyPr lIns="0" tIns="0" rIns="0" bIns="0" rtlCol="0" anchor="t">
              <a:spAutoFit/>
            </a:bodyPr>
            <a:lstStyle/>
            <a:p>
              <a:pPr marL="0" lvl="0" indent="0" algn="l">
                <a:lnSpc>
                  <a:spcPts val="2340"/>
                </a:lnSpc>
                <a:spcBef>
                  <a:spcPct val="0"/>
                </a:spcBef>
              </a:pPr>
              <a:r>
                <a:rPr lang="en-US" sz="1800" b="1">
                  <a:solidFill>
                    <a:srgbClr val="FFFFFF"/>
                  </a:solidFill>
                  <a:latin typeface="Helios Bold"/>
                  <a:ea typeface="Helios Bold"/>
                  <a:cs typeface="Helios Bold"/>
                  <a:sym typeface="Helios Bold"/>
                </a:rPr>
                <a:t>CBPA.COM </a:t>
              </a:r>
            </a:p>
          </p:txBody>
        </p:sp>
      </p:grpSp>
      <p:grpSp>
        <p:nvGrpSpPr>
          <p:cNvPr id="7" name="Group 7"/>
          <p:cNvGrpSpPr>
            <a:grpSpLocks noChangeAspect="1"/>
          </p:cNvGrpSpPr>
          <p:nvPr/>
        </p:nvGrpSpPr>
        <p:grpSpPr>
          <a:xfrm>
            <a:off x="9381762" y="-334991"/>
            <a:ext cx="17812475" cy="12131872"/>
            <a:chOff x="0" y="0"/>
            <a:chExt cx="5475623" cy="3729384"/>
          </a:xfrm>
        </p:grpSpPr>
        <p:sp>
          <p:nvSpPr>
            <p:cNvPr id="8" name="Freeform 8"/>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9" name="Freeform 9"/>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10" name="Group 10"/>
          <p:cNvGrpSpPr/>
          <p:nvPr/>
        </p:nvGrpSpPr>
        <p:grpSpPr>
          <a:xfrm rot="-10800000">
            <a:off x="15858602" y="-334991"/>
            <a:ext cx="7681766" cy="3540443"/>
            <a:chOff x="0" y="0"/>
            <a:chExt cx="406400" cy="187305"/>
          </a:xfrm>
        </p:grpSpPr>
        <p:sp>
          <p:nvSpPr>
            <p:cNvPr id="11" name="Freeform 11"/>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12" name="TextBox 12"/>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13" name="Group 13"/>
          <p:cNvGrpSpPr/>
          <p:nvPr/>
        </p:nvGrpSpPr>
        <p:grpSpPr>
          <a:xfrm>
            <a:off x="1028700" y="800114"/>
            <a:ext cx="12627597" cy="4008279"/>
            <a:chOff x="0" y="0"/>
            <a:chExt cx="16836795" cy="5344372"/>
          </a:xfrm>
        </p:grpSpPr>
        <p:sp>
          <p:nvSpPr>
            <p:cNvPr id="14" name="TextBox 14"/>
            <p:cNvSpPr txBox="1"/>
            <p:nvPr/>
          </p:nvSpPr>
          <p:spPr>
            <a:xfrm>
              <a:off x="0" y="-9525"/>
              <a:ext cx="16836795" cy="4276725"/>
            </a:xfrm>
            <a:prstGeom prst="rect">
              <a:avLst/>
            </a:prstGeom>
          </p:spPr>
          <p:txBody>
            <a:bodyPr lIns="0" tIns="0" rIns="0" bIns="0" rtlCol="0" anchor="t">
              <a:spAutoFit/>
            </a:bodyPr>
            <a:lstStyle/>
            <a:p>
              <a:pPr algn="l">
                <a:lnSpc>
                  <a:spcPts val="8400"/>
                </a:lnSpc>
              </a:pPr>
              <a:r>
                <a:rPr lang="en-US" sz="7000" b="1">
                  <a:solidFill>
                    <a:srgbClr val="2F428E"/>
                  </a:solidFill>
                  <a:latin typeface="TT Hoves Bold"/>
                  <a:ea typeface="TT Hoves Bold"/>
                  <a:cs typeface="TT Hoves Bold"/>
                  <a:sym typeface="TT Hoves Bold"/>
                </a:rPr>
                <a:t>AB 2433 - PRIVATE PERMITTING REVIEW AND INSPECTION ACT - </a:t>
              </a:r>
              <a:r>
                <a:rPr lang="en-US" sz="7000" b="1">
                  <a:solidFill>
                    <a:srgbClr val="E8223B"/>
                  </a:solidFill>
                  <a:latin typeface="TT Hoves Bold"/>
                  <a:ea typeface="TT Hoves Bold"/>
                  <a:cs typeface="TT Hoves Bold"/>
                  <a:sym typeface="TT Hoves Bold"/>
                </a:rPr>
                <a:t>DEAD</a:t>
              </a:r>
            </a:p>
          </p:txBody>
        </p:sp>
        <p:sp>
          <p:nvSpPr>
            <p:cNvPr id="15" name="TextBox 15"/>
            <p:cNvSpPr txBox="1"/>
            <p:nvPr/>
          </p:nvSpPr>
          <p:spPr>
            <a:xfrm>
              <a:off x="0" y="4583218"/>
              <a:ext cx="13798468" cy="761154"/>
            </a:xfrm>
            <a:prstGeom prst="rect">
              <a:avLst/>
            </a:prstGeom>
          </p:spPr>
          <p:txBody>
            <a:bodyPr lIns="0" tIns="0" rIns="0" bIns="0" rtlCol="0" anchor="t">
              <a:spAutoFit/>
            </a:bodyPr>
            <a:lstStyle/>
            <a:p>
              <a:pPr algn="l">
                <a:lnSpc>
                  <a:spcPts val="4759"/>
                </a:lnSpc>
              </a:pPr>
              <a:endParaRPr/>
            </a:p>
          </p:txBody>
        </p:sp>
      </p:grpSp>
      <p:sp>
        <p:nvSpPr>
          <p:cNvPr id="16" name="Freeform 16"/>
          <p:cNvSpPr/>
          <p:nvPr/>
        </p:nvSpPr>
        <p:spPr>
          <a:xfrm>
            <a:off x="1304038" y="4808393"/>
            <a:ext cx="581682" cy="492975"/>
          </a:xfrm>
          <a:custGeom>
            <a:avLst/>
            <a:gdLst/>
            <a:ahLst/>
            <a:cxnLst/>
            <a:rect l="l" t="t" r="r" b="b"/>
            <a:pathLst>
              <a:path w="581682" h="492975">
                <a:moveTo>
                  <a:pt x="0" y="0"/>
                </a:moveTo>
                <a:lnTo>
                  <a:pt x="581682" y="0"/>
                </a:lnTo>
                <a:lnTo>
                  <a:pt x="581682" y="492976"/>
                </a:lnTo>
                <a:lnTo>
                  <a:pt x="0" y="4929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1304038" y="6605495"/>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1304038" y="8138334"/>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TextBox 19"/>
          <p:cNvSpPr txBox="1"/>
          <p:nvPr/>
        </p:nvSpPr>
        <p:spPr>
          <a:xfrm>
            <a:off x="2257376" y="4527405"/>
            <a:ext cx="10237210" cy="1028701"/>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AB 2433 (Quirk-Silva; D-Fullerton)</a:t>
            </a:r>
            <a:r>
              <a:rPr lang="en-US" sz="2999">
                <a:solidFill>
                  <a:srgbClr val="000000"/>
                </a:solidFill>
                <a:latin typeface="TT Hoves"/>
                <a:ea typeface="TT Hoves"/>
                <a:cs typeface="TT Hoves"/>
                <a:sym typeface="TT Hoves"/>
              </a:rPr>
              <a:t> is sponsored by CBPA and NAIOP of CA</a:t>
            </a:r>
          </a:p>
        </p:txBody>
      </p:sp>
      <p:sp>
        <p:nvSpPr>
          <p:cNvPr id="20" name="TextBox 20"/>
          <p:cNvSpPr txBox="1"/>
          <p:nvPr/>
        </p:nvSpPr>
        <p:spPr>
          <a:xfrm>
            <a:off x="2257376" y="5785182"/>
            <a:ext cx="10046350" cy="2076451"/>
          </a:xfrm>
          <a:prstGeom prst="rect">
            <a:avLst/>
          </a:prstGeom>
        </p:spPr>
        <p:txBody>
          <a:bodyPr lIns="0" tIns="0" rIns="0" bIns="0" rtlCol="0" anchor="t">
            <a:spAutoFit/>
          </a:bodyPr>
          <a:lstStyle/>
          <a:p>
            <a:pPr algn="l">
              <a:lnSpc>
                <a:spcPts val="4199"/>
              </a:lnSpc>
            </a:pPr>
            <a:r>
              <a:rPr lang="en-US" sz="2999">
                <a:solidFill>
                  <a:srgbClr val="000000"/>
                </a:solidFill>
                <a:latin typeface="TT Hoves"/>
                <a:ea typeface="TT Hoves"/>
                <a:cs typeface="TT Hoves"/>
                <a:sym typeface="TT Hoves"/>
              </a:rPr>
              <a:t>Improves the building permit process to expedite projects. Introduces flexible fee structures, expedited inspection timelines, and conditional employment of external professional services.</a:t>
            </a:r>
          </a:p>
        </p:txBody>
      </p:sp>
      <p:sp>
        <p:nvSpPr>
          <p:cNvPr id="21" name="TextBox 21"/>
          <p:cNvSpPr txBox="1"/>
          <p:nvPr/>
        </p:nvSpPr>
        <p:spPr>
          <a:xfrm>
            <a:off x="2257376" y="8090709"/>
            <a:ext cx="7655948" cy="504826"/>
          </a:xfrm>
          <a:prstGeom prst="rect">
            <a:avLst/>
          </a:prstGeom>
        </p:spPr>
        <p:txBody>
          <a:bodyPr lIns="0" tIns="0" rIns="0" bIns="0" rtlCol="0" anchor="t">
            <a:spAutoFit/>
          </a:bodyPr>
          <a:lstStyle/>
          <a:p>
            <a:pPr algn="l">
              <a:lnSpc>
                <a:spcPts val="4199"/>
              </a:lnSpc>
            </a:pPr>
            <a:r>
              <a:rPr lang="en-US" sz="2999">
                <a:solidFill>
                  <a:srgbClr val="000000"/>
                </a:solidFill>
                <a:latin typeface="TT Hoves"/>
                <a:ea typeface="TT Hoves"/>
                <a:cs typeface="TT Hoves"/>
                <a:sym typeface="TT Hoves"/>
              </a:rPr>
              <a:t>Withdrawn by author due to SEIU opposition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81762" y="-334991"/>
            <a:ext cx="17812475" cy="12131872"/>
            <a:chOff x="0" y="0"/>
            <a:chExt cx="5475623" cy="3729384"/>
          </a:xfrm>
        </p:grpSpPr>
        <p:sp>
          <p:nvSpPr>
            <p:cNvPr id="3" name="Freeform 3"/>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solidFill>
              <a:srgbClr val="E8223B"/>
            </a:solidFill>
          </p:spPr>
        </p:sp>
        <p:sp>
          <p:nvSpPr>
            <p:cNvPr id="4" name="Freeform 4"/>
            <p:cNvSpPr/>
            <p:nvPr/>
          </p:nvSpPr>
          <p:spPr>
            <a:xfrm>
              <a:off x="0" y="0"/>
              <a:ext cx="5475623" cy="3729384"/>
            </a:xfrm>
            <a:custGeom>
              <a:avLst/>
              <a:gdLst/>
              <a:ahLst/>
              <a:cxnLst/>
              <a:rect l="l" t="t" r="r" b="b"/>
              <a:pathLst>
                <a:path w="5475623" h="3729384">
                  <a:moveTo>
                    <a:pt x="3322462" y="3729384"/>
                  </a:moveTo>
                  <a:lnTo>
                    <a:pt x="0" y="3729384"/>
                  </a:lnTo>
                  <a:lnTo>
                    <a:pt x="2153161" y="0"/>
                  </a:lnTo>
                  <a:lnTo>
                    <a:pt x="5475623" y="0"/>
                  </a:lnTo>
                  <a:lnTo>
                    <a:pt x="3322462" y="3729384"/>
                  </a:lnTo>
                  <a:close/>
                </a:path>
              </a:pathLst>
            </a:custGeom>
            <a:blipFill>
              <a:blip r:embed="rId2"/>
              <a:stretch>
                <a:fillRect l="-2163"/>
              </a:stretch>
            </a:blipFill>
          </p:spPr>
        </p:sp>
      </p:grpSp>
      <p:grpSp>
        <p:nvGrpSpPr>
          <p:cNvPr id="5" name="Group 5"/>
          <p:cNvGrpSpPr/>
          <p:nvPr/>
        </p:nvGrpSpPr>
        <p:grpSpPr>
          <a:xfrm rot="-10800000">
            <a:off x="15858602" y="-334991"/>
            <a:ext cx="7681766" cy="3540443"/>
            <a:chOff x="0" y="0"/>
            <a:chExt cx="406400" cy="187305"/>
          </a:xfrm>
        </p:grpSpPr>
        <p:sp>
          <p:nvSpPr>
            <p:cNvPr id="6" name="Freeform 6"/>
            <p:cNvSpPr/>
            <p:nvPr/>
          </p:nvSpPr>
          <p:spPr>
            <a:xfrm>
              <a:off x="0" y="0"/>
              <a:ext cx="406400" cy="187305"/>
            </a:xfrm>
            <a:custGeom>
              <a:avLst/>
              <a:gdLst/>
              <a:ahLst/>
              <a:cxnLst/>
              <a:rect l="l" t="t" r="r" b="b"/>
              <a:pathLst>
                <a:path w="406400" h="187305">
                  <a:moveTo>
                    <a:pt x="203200" y="0"/>
                  </a:moveTo>
                  <a:lnTo>
                    <a:pt x="203200" y="0"/>
                  </a:lnTo>
                  <a:lnTo>
                    <a:pt x="406400" y="187305"/>
                  </a:lnTo>
                  <a:lnTo>
                    <a:pt x="0" y="187305"/>
                  </a:lnTo>
                  <a:lnTo>
                    <a:pt x="203200" y="0"/>
                  </a:lnTo>
                  <a:close/>
                </a:path>
              </a:pathLst>
            </a:custGeom>
            <a:solidFill>
              <a:srgbClr val="2F428E">
                <a:alpha val="80000"/>
              </a:srgbClr>
            </a:solidFill>
          </p:spPr>
        </p:sp>
        <p:sp>
          <p:nvSpPr>
            <p:cNvPr id="7" name="TextBox 7"/>
            <p:cNvSpPr txBox="1"/>
            <p:nvPr/>
          </p:nvSpPr>
          <p:spPr>
            <a:xfrm>
              <a:off x="127000" y="-38100"/>
              <a:ext cx="152400" cy="225405"/>
            </a:xfrm>
            <a:prstGeom prst="rect">
              <a:avLst/>
            </a:prstGeom>
          </p:spPr>
          <p:txBody>
            <a:bodyPr lIns="50800" tIns="50800" rIns="50800" bIns="50800" rtlCol="0" anchor="ctr"/>
            <a:lstStyle/>
            <a:p>
              <a:pPr algn="ctr">
                <a:lnSpc>
                  <a:spcPts val="2100"/>
                </a:lnSpc>
              </a:pPr>
              <a:endParaRPr/>
            </a:p>
          </p:txBody>
        </p:sp>
      </p:grpSp>
      <p:grpSp>
        <p:nvGrpSpPr>
          <p:cNvPr id="8" name="Group 8"/>
          <p:cNvGrpSpPr/>
          <p:nvPr/>
        </p:nvGrpSpPr>
        <p:grpSpPr>
          <a:xfrm>
            <a:off x="1028700" y="970191"/>
            <a:ext cx="12627597" cy="1779429"/>
            <a:chOff x="0" y="0"/>
            <a:chExt cx="16836795" cy="2372572"/>
          </a:xfrm>
        </p:grpSpPr>
        <p:sp>
          <p:nvSpPr>
            <p:cNvPr id="9" name="TextBox 9"/>
            <p:cNvSpPr txBox="1"/>
            <p:nvPr/>
          </p:nvSpPr>
          <p:spPr>
            <a:xfrm>
              <a:off x="0" y="0"/>
              <a:ext cx="16836795" cy="1295400"/>
            </a:xfrm>
            <a:prstGeom prst="rect">
              <a:avLst/>
            </a:prstGeom>
          </p:spPr>
          <p:txBody>
            <a:bodyPr lIns="0" tIns="0" rIns="0" bIns="0" rtlCol="0" anchor="t">
              <a:spAutoFit/>
            </a:bodyPr>
            <a:lstStyle/>
            <a:p>
              <a:pPr algn="l">
                <a:lnSpc>
                  <a:spcPts val="7680"/>
                </a:lnSpc>
              </a:pPr>
              <a:r>
                <a:rPr lang="en-US" sz="6400" b="1">
                  <a:solidFill>
                    <a:srgbClr val="2F428E"/>
                  </a:solidFill>
                  <a:latin typeface="TT Hoves Bold"/>
                  <a:ea typeface="TT Hoves Bold"/>
                  <a:cs typeface="TT Hoves Bold"/>
                  <a:sym typeface="TT Hoves Bold"/>
                </a:rPr>
                <a:t>ADDITIONAL SPONSORED BILLS</a:t>
              </a:r>
            </a:p>
          </p:txBody>
        </p:sp>
        <p:sp>
          <p:nvSpPr>
            <p:cNvPr id="10" name="TextBox 10"/>
            <p:cNvSpPr txBox="1"/>
            <p:nvPr/>
          </p:nvSpPr>
          <p:spPr>
            <a:xfrm>
              <a:off x="0" y="1611418"/>
              <a:ext cx="13798468" cy="761154"/>
            </a:xfrm>
            <a:prstGeom prst="rect">
              <a:avLst/>
            </a:prstGeom>
          </p:spPr>
          <p:txBody>
            <a:bodyPr lIns="0" tIns="0" rIns="0" bIns="0" rtlCol="0" anchor="t">
              <a:spAutoFit/>
            </a:bodyPr>
            <a:lstStyle/>
            <a:p>
              <a:pPr algn="l">
                <a:lnSpc>
                  <a:spcPts val="4759"/>
                </a:lnSpc>
              </a:pPr>
              <a:endParaRPr/>
            </a:p>
          </p:txBody>
        </p:sp>
      </p:grpSp>
      <p:sp>
        <p:nvSpPr>
          <p:cNvPr id="11" name="Freeform 11"/>
          <p:cNvSpPr/>
          <p:nvPr/>
        </p:nvSpPr>
        <p:spPr>
          <a:xfrm>
            <a:off x="447018" y="2514876"/>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TextBox 12"/>
          <p:cNvSpPr txBox="1"/>
          <p:nvPr/>
        </p:nvSpPr>
        <p:spPr>
          <a:xfrm>
            <a:off x="1421536" y="2457726"/>
            <a:ext cx="11841925" cy="2600326"/>
          </a:xfrm>
          <a:prstGeom prst="rect">
            <a:avLst/>
          </a:prstGeom>
        </p:spPr>
        <p:txBody>
          <a:bodyPr lIns="0" tIns="0" rIns="0" bIns="0" rtlCol="0" anchor="t">
            <a:spAutoFit/>
          </a:bodyPr>
          <a:lstStyle/>
          <a:p>
            <a:pPr algn="l">
              <a:lnSpc>
                <a:spcPts val="4199"/>
              </a:lnSpc>
            </a:pPr>
            <a:r>
              <a:rPr lang="en-US" sz="2999" b="1">
                <a:solidFill>
                  <a:srgbClr val="2F428E"/>
                </a:solidFill>
                <a:latin typeface="TT Hoves Bold"/>
                <a:ea typeface="TT Hoves Bold"/>
                <a:cs typeface="TT Hoves Bold"/>
                <a:sym typeface="TT Hoves Bold"/>
              </a:rPr>
              <a:t>AB 2904 (Quirk-Silva; D-Fullerton) Zoning Notice - </a:t>
            </a:r>
          </a:p>
          <a:p>
            <a:pPr algn="l">
              <a:lnSpc>
                <a:spcPts val="4199"/>
              </a:lnSpc>
            </a:pPr>
            <a:r>
              <a:rPr lang="en-US" sz="2999" b="1">
                <a:solidFill>
                  <a:srgbClr val="00BF63"/>
                </a:solidFill>
                <a:latin typeface="TT Hoves Bold"/>
                <a:ea typeface="TT Hoves Bold"/>
                <a:cs typeface="TT Hoves Bold"/>
                <a:sym typeface="TT Hoves Bold"/>
              </a:rPr>
              <a:t>ON GOVERNOR’S DESK</a:t>
            </a:r>
          </a:p>
          <a:p>
            <a:pPr algn="l">
              <a:lnSpc>
                <a:spcPts val="4199"/>
              </a:lnSpc>
            </a:pPr>
            <a:r>
              <a:rPr lang="en-US" sz="2999">
                <a:solidFill>
                  <a:srgbClr val="000000"/>
                </a:solidFill>
                <a:latin typeface="TT Hoves"/>
                <a:ea typeface="TT Hoves"/>
                <a:cs typeface="TT Hoves"/>
                <a:sym typeface="TT Hoves"/>
              </a:rPr>
              <a:t>Changes current law by requiring a longer notice period of 60 days to be given to property owners before a public hearing is held on a proposed zoning ordinance or amendment.</a:t>
            </a:r>
          </a:p>
        </p:txBody>
      </p:sp>
      <p:sp>
        <p:nvSpPr>
          <p:cNvPr id="13" name="TextBox 13"/>
          <p:cNvSpPr txBox="1"/>
          <p:nvPr/>
        </p:nvSpPr>
        <p:spPr>
          <a:xfrm>
            <a:off x="1421536" y="5910758"/>
            <a:ext cx="10093105" cy="3724275"/>
          </a:xfrm>
          <a:prstGeom prst="rect">
            <a:avLst/>
          </a:prstGeom>
        </p:spPr>
        <p:txBody>
          <a:bodyPr lIns="0" tIns="0" rIns="0" bIns="0" rtlCol="0" anchor="t">
            <a:spAutoFit/>
          </a:bodyPr>
          <a:lstStyle/>
          <a:p>
            <a:pPr algn="l">
              <a:lnSpc>
                <a:spcPts val="4200"/>
              </a:lnSpc>
              <a:spcBef>
                <a:spcPct val="0"/>
              </a:spcBef>
            </a:pPr>
            <a:r>
              <a:rPr lang="en-US" sz="3000" b="1">
                <a:solidFill>
                  <a:srgbClr val="2F428E"/>
                </a:solidFill>
                <a:latin typeface="TT Hoves Bold"/>
                <a:ea typeface="TT Hoves Bold"/>
                <a:cs typeface="TT Hoves Bold"/>
                <a:sym typeface="TT Hoves Bold"/>
              </a:rPr>
              <a:t>AB 3196 (Nguyen; D-Elk Grove) - Demurrer Hearing Timetable - </a:t>
            </a:r>
            <a:r>
              <a:rPr lang="en-US" sz="3000" b="1">
                <a:solidFill>
                  <a:srgbClr val="E8223B"/>
                </a:solidFill>
                <a:latin typeface="TT Hoves Bold"/>
                <a:ea typeface="TT Hoves Bold"/>
                <a:cs typeface="TT Hoves Bold"/>
                <a:sym typeface="TT Hoves Bold"/>
              </a:rPr>
              <a:t>DEAD</a:t>
            </a:r>
          </a:p>
          <a:p>
            <a:pPr algn="l">
              <a:lnSpc>
                <a:spcPts val="4200"/>
              </a:lnSpc>
              <a:spcBef>
                <a:spcPct val="0"/>
              </a:spcBef>
            </a:pPr>
            <a:r>
              <a:rPr lang="en-US" sz="3000">
                <a:solidFill>
                  <a:srgbClr val="000000"/>
                </a:solidFill>
                <a:latin typeface="TT Hoves"/>
                <a:ea typeface="TT Hoves"/>
                <a:cs typeface="TT Hoves"/>
                <a:sym typeface="TT Hoves"/>
              </a:rPr>
              <a:t>Enhances efficiency of legal processes in commercial property disputes. By setting a definitive schedule for demurrer hearings, it will reduce delays and financial hardships faced by small property owners and new small businesses.</a:t>
            </a:r>
          </a:p>
        </p:txBody>
      </p:sp>
      <p:sp>
        <p:nvSpPr>
          <p:cNvPr id="14" name="Freeform 14"/>
          <p:cNvSpPr/>
          <p:nvPr/>
        </p:nvSpPr>
        <p:spPr>
          <a:xfrm>
            <a:off x="447018" y="6236022"/>
            <a:ext cx="581682" cy="492975"/>
          </a:xfrm>
          <a:custGeom>
            <a:avLst/>
            <a:gdLst/>
            <a:ahLst/>
            <a:cxnLst/>
            <a:rect l="l" t="t" r="r" b="b"/>
            <a:pathLst>
              <a:path w="581682" h="492975">
                <a:moveTo>
                  <a:pt x="0" y="0"/>
                </a:moveTo>
                <a:lnTo>
                  <a:pt x="581682" y="0"/>
                </a:lnTo>
                <a:lnTo>
                  <a:pt x="581682" y="492975"/>
                </a:lnTo>
                <a:lnTo>
                  <a:pt x="0" y="4929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09509" y="-402362"/>
            <a:ext cx="12662509" cy="2504459"/>
          </a:xfrm>
          <a:custGeom>
            <a:avLst/>
            <a:gdLst/>
            <a:ahLst/>
            <a:cxnLst/>
            <a:rect l="l" t="t" r="r" b="b"/>
            <a:pathLst>
              <a:path w="12662509" h="2504459">
                <a:moveTo>
                  <a:pt x="0" y="0"/>
                </a:moveTo>
                <a:lnTo>
                  <a:pt x="12662509" y="0"/>
                </a:lnTo>
                <a:lnTo>
                  <a:pt x="12662509" y="2504458"/>
                </a:lnTo>
                <a:lnTo>
                  <a:pt x="0" y="2504458"/>
                </a:lnTo>
                <a:lnTo>
                  <a:pt x="0" y="0"/>
                </a:lnTo>
                <a:close/>
              </a:path>
            </a:pathLst>
          </a:custGeom>
          <a:blipFill>
            <a:blip r:embed="rId2"/>
            <a:stretch>
              <a:fillRect t="-95509" b="-141345"/>
            </a:stretch>
          </a:blipFill>
        </p:spPr>
      </p:sp>
      <p:grpSp>
        <p:nvGrpSpPr>
          <p:cNvPr id="3" name="Group 3"/>
          <p:cNvGrpSpPr/>
          <p:nvPr/>
        </p:nvGrpSpPr>
        <p:grpSpPr>
          <a:xfrm rot="-10800000">
            <a:off x="-6258005" y="-88241"/>
            <a:ext cx="20859912" cy="2420918"/>
            <a:chOff x="0" y="0"/>
            <a:chExt cx="1678015" cy="194744"/>
          </a:xfrm>
        </p:grpSpPr>
        <p:sp>
          <p:nvSpPr>
            <p:cNvPr id="4" name="Freeform 4"/>
            <p:cNvSpPr/>
            <p:nvPr/>
          </p:nvSpPr>
          <p:spPr>
            <a:xfrm>
              <a:off x="0" y="0"/>
              <a:ext cx="1678015" cy="194744"/>
            </a:xfrm>
            <a:custGeom>
              <a:avLst/>
              <a:gdLst/>
              <a:ahLst/>
              <a:cxnLst/>
              <a:rect l="l" t="t" r="r" b="b"/>
              <a:pathLst>
                <a:path w="1678015" h="194744">
                  <a:moveTo>
                    <a:pt x="203200" y="0"/>
                  </a:moveTo>
                  <a:lnTo>
                    <a:pt x="1474815" y="0"/>
                  </a:lnTo>
                  <a:lnTo>
                    <a:pt x="1678015" y="194744"/>
                  </a:lnTo>
                  <a:lnTo>
                    <a:pt x="0" y="194744"/>
                  </a:lnTo>
                  <a:lnTo>
                    <a:pt x="203200" y="0"/>
                  </a:lnTo>
                  <a:close/>
                </a:path>
              </a:pathLst>
            </a:custGeom>
            <a:solidFill>
              <a:srgbClr val="2F428E"/>
            </a:solidFill>
          </p:spPr>
        </p:sp>
        <p:sp>
          <p:nvSpPr>
            <p:cNvPr id="5" name="TextBox 5"/>
            <p:cNvSpPr txBox="1"/>
            <p:nvPr/>
          </p:nvSpPr>
          <p:spPr>
            <a:xfrm>
              <a:off x="127000" y="-38100"/>
              <a:ext cx="1424015" cy="232844"/>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5458" y="607868"/>
            <a:ext cx="13421295" cy="1028700"/>
          </a:xfrm>
          <a:prstGeom prst="rect">
            <a:avLst/>
          </a:prstGeom>
        </p:spPr>
        <p:txBody>
          <a:bodyPr lIns="0" tIns="0" rIns="0" bIns="0" rtlCol="0" anchor="t">
            <a:spAutoFit/>
          </a:bodyPr>
          <a:lstStyle/>
          <a:p>
            <a:pPr algn="ctr">
              <a:lnSpc>
                <a:spcPts val="8160"/>
              </a:lnSpc>
            </a:pPr>
            <a:r>
              <a:rPr lang="en-US" sz="6800" b="1">
                <a:solidFill>
                  <a:srgbClr val="FFFFFF"/>
                </a:solidFill>
                <a:latin typeface="TT Hoves Bold"/>
                <a:ea typeface="TT Hoves Bold"/>
                <a:cs typeface="TT Hoves Bold"/>
                <a:sym typeface="TT Hoves Bold"/>
              </a:rPr>
              <a:t>RETAIL THEFT BILLS</a:t>
            </a:r>
          </a:p>
        </p:txBody>
      </p:sp>
      <p:sp>
        <p:nvSpPr>
          <p:cNvPr id="7" name="TextBox 7"/>
          <p:cNvSpPr txBox="1"/>
          <p:nvPr/>
        </p:nvSpPr>
        <p:spPr>
          <a:xfrm>
            <a:off x="1028700" y="3701480"/>
            <a:ext cx="7534510" cy="5031105"/>
          </a:xfrm>
          <a:prstGeom prst="rect">
            <a:avLst/>
          </a:prstGeom>
        </p:spPr>
        <p:txBody>
          <a:bodyPr lIns="0" tIns="0" rIns="0" bIns="0" rtlCol="0" anchor="t">
            <a:spAutoFit/>
          </a:bodyPr>
          <a:lstStyle/>
          <a:p>
            <a:pPr algn="l">
              <a:lnSpc>
                <a:spcPts val="2520"/>
              </a:lnSpc>
            </a:pPr>
            <a:r>
              <a:rPr lang="en-US" sz="1800" b="1">
                <a:solidFill>
                  <a:srgbClr val="000000"/>
                </a:solidFill>
                <a:latin typeface="TT Hoves Bold"/>
                <a:ea typeface="TT Hoves Bold"/>
                <a:cs typeface="TT Hoves Bold"/>
                <a:sym typeface="TT Hoves Bold"/>
              </a:rPr>
              <a:t>AB 1779 (Irwin, D) Theft: jurisdiction - </a:t>
            </a:r>
            <a:r>
              <a:rPr lang="en-US" sz="1800">
                <a:solidFill>
                  <a:srgbClr val="000000"/>
                </a:solidFill>
                <a:latin typeface="TT Hoves"/>
                <a:ea typeface="TT Hoves"/>
                <a:cs typeface="TT Hoves"/>
                <a:sym typeface="TT Hoves"/>
              </a:rPr>
              <a:t>This bill allows theft cases to be prosecuted by any district attorney with evidence and mutual agreement.</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AB 1802 (Jones-Sawyer, D) Crimes: organized theft - </a:t>
            </a:r>
            <a:r>
              <a:rPr lang="en-US" sz="1800">
                <a:solidFill>
                  <a:srgbClr val="000000"/>
                </a:solidFill>
                <a:latin typeface="TT Hoves"/>
                <a:ea typeface="TT Hoves"/>
                <a:cs typeface="TT Hoves"/>
                <a:sym typeface="TT Hoves"/>
              </a:rPr>
              <a:t>This bill extends the crime of organized retail theft indefinitely.</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AB 1972 (Alanis, R) Regional property crimes task force - </a:t>
            </a:r>
            <a:r>
              <a:rPr lang="en-US" sz="1800">
                <a:solidFill>
                  <a:srgbClr val="000000"/>
                </a:solidFill>
                <a:latin typeface="TT Hoves"/>
                <a:ea typeface="TT Hoves"/>
                <a:cs typeface="TT Hoves"/>
                <a:sym typeface="TT Hoves"/>
              </a:rPr>
              <a:t>This bill extends the mandate of the regional property crimes task force to support railroad police and combat cargo theft.</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AB 2943 (Zbur, D) Crimes: shoplifting - </a:t>
            </a:r>
            <a:r>
              <a:rPr lang="en-US" sz="1800">
                <a:solidFill>
                  <a:srgbClr val="000000"/>
                </a:solidFill>
                <a:latin typeface="TT Hoves"/>
                <a:ea typeface="TT Hoves"/>
                <a:cs typeface="TT Hoves"/>
                <a:sym typeface="TT Hoves"/>
              </a:rPr>
              <a:t>Assembly leadership comprehensive retail theft measure.</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AB 3209 (Berman, D)</a:t>
            </a:r>
            <a:r>
              <a:rPr lang="en-US" sz="1800">
                <a:solidFill>
                  <a:srgbClr val="000000"/>
                </a:solidFill>
                <a:latin typeface="TT Hoves"/>
                <a:ea typeface="TT Hoves"/>
                <a:cs typeface="TT Hoves"/>
                <a:sym typeface="TT Hoves"/>
              </a:rPr>
              <a:t> Crimes: theft: retail theft restraining orders - This bill allows courts to issue restraining orders against repeat retail theft offenders.</a:t>
            </a:r>
          </a:p>
        </p:txBody>
      </p:sp>
      <p:sp>
        <p:nvSpPr>
          <p:cNvPr id="8" name="Freeform 8"/>
          <p:cNvSpPr/>
          <p:nvPr/>
        </p:nvSpPr>
        <p:spPr>
          <a:xfrm>
            <a:off x="342910" y="3749105"/>
            <a:ext cx="390515" cy="330961"/>
          </a:xfrm>
          <a:custGeom>
            <a:avLst/>
            <a:gdLst/>
            <a:ahLst/>
            <a:cxnLst/>
            <a:rect l="l" t="t" r="r" b="b"/>
            <a:pathLst>
              <a:path w="390515" h="330961">
                <a:moveTo>
                  <a:pt x="0" y="0"/>
                </a:moveTo>
                <a:lnTo>
                  <a:pt x="390515" y="0"/>
                </a:lnTo>
                <a:lnTo>
                  <a:pt x="390515" y="330962"/>
                </a:lnTo>
                <a:lnTo>
                  <a:pt x="0" y="3309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TextBox 9"/>
          <p:cNvSpPr txBox="1"/>
          <p:nvPr/>
        </p:nvSpPr>
        <p:spPr>
          <a:xfrm>
            <a:off x="9825821" y="3701480"/>
            <a:ext cx="8018892" cy="5659755"/>
          </a:xfrm>
          <a:prstGeom prst="rect">
            <a:avLst/>
          </a:prstGeom>
        </p:spPr>
        <p:txBody>
          <a:bodyPr lIns="0" tIns="0" rIns="0" bIns="0" rtlCol="0" anchor="t">
            <a:spAutoFit/>
          </a:bodyPr>
          <a:lstStyle/>
          <a:p>
            <a:pPr algn="l">
              <a:lnSpc>
                <a:spcPts val="2520"/>
              </a:lnSpc>
            </a:pPr>
            <a:r>
              <a:rPr lang="en-US" sz="1800" b="1">
                <a:solidFill>
                  <a:srgbClr val="000000"/>
                </a:solidFill>
                <a:latin typeface="TT Hoves Bold"/>
                <a:ea typeface="TT Hoves Bold"/>
                <a:cs typeface="TT Hoves Bold"/>
                <a:sym typeface="TT Hoves Bold"/>
              </a:rPr>
              <a:t>SB 905 (Wiener, D) Crimes: theft from a vehicle - </a:t>
            </a:r>
            <a:r>
              <a:rPr lang="en-US" sz="1800">
                <a:solidFill>
                  <a:srgbClr val="000000"/>
                </a:solidFill>
                <a:latin typeface="TT Hoves"/>
                <a:ea typeface="TT Hoves"/>
                <a:cs typeface="TT Hoves"/>
                <a:sym typeface="TT Hoves"/>
              </a:rPr>
              <a:t>This bill imposes stricter punishments for breaking into locked vehicles and possessing stolen property with intent to sell.</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SB 982 (Wahab, D) Crimes: organized theft - </a:t>
            </a:r>
            <a:r>
              <a:rPr lang="en-US" sz="1800">
                <a:solidFill>
                  <a:srgbClr val="000000"/>
                </a:solidFill>
                <a:latin typeface="TT Hoves"/>
                <a:ea typeface="TT Hoves"/>
                <a:cs typeface="TT Hoves"/>
                <a:sym typeface="TT Hoves"/>
              </a:rPr>
              <a:t>This bill makes organized retail theft a permanent offense.</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SB 1144 (Skinner, D) Marketplaces: online marketplaces - </a:t>
            </a:r>
            <a:r>
              <a:rPr lang="en-US" sz="1800">
                <a:solidFill>
                  <a:srgbClr val="000000"/>
                </a:solidFill>
                <a:latin typeface="TT Hoves"/>
                <a:ea typeface="TT Hoves"/>
                <a:cs typeface="TT Hoves"/>
                <a:sym typeface="TT Hoves"/>
              </a:rPr>
              <a:t>This bill closes a loophole allowing third-party sellers to avoid verification requirements by using offline payment methods.</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SB 1242 (Min, D) Crimes: fires - </a:t>
            </a:r>
            <a:r>
              <a:rPr lang="en-US" sz="1800">
                <a:solidFill>
                  <a:srgbClr val="000000"/>
                </a:solidFill>
                <a:latin typeface="TT Hoves"/>
                <a:ea typeface="TT Hoves"/>
                <a:cs typeface="TT Hoves"/>
                <a:sym typeface="TT Hoves"/>
              </a:rPr>
              <a:t>This bill adds enhanced penalties for arson committed during organized retail theft.</a:t>
            </a:r>
          </a:p>
          <a:p>
            <a:pPr algn="l">
              <a:lnSpc>
                <a:spcPts val="2520"/>
              </a:lnSpc>
            </a:pPr>
            <a:endParaRPr lang="en-US" sz="1800">
              <a:solidFill>
                <a:srgbClr val="000000"/>
              </a:solidFill>
              <a:latin typeface="TT Hoves"/>
              <a:ea typeface="TT Hoves"/>
              <a:cs typeface="TT Hoves"/>
              <a:sym typeface="TT Hoves"/>
            </a:endParaRPr>
          </a:p>
          <a:p>
            <a:pPr algn="l">
              <a:lnSpc>
                <a:spcPts val="2520"/>
              </a:lnSpc>
            </a:pPr>
            <a:r>
              <a:rPr lang="en-US" sz="1800" b="1">
                <a:solidFill>
                  <a:srgbClr val="000000"/>
                </a:solidFill>
                <a:latin typeface="TT Hoves Bold"/>
                <a:ea typeface="TT Hoves Bold"/>
                <a:cs typeface="TT Hoves Bold"/>
                <a:sym typeface="TT Hoves Bold"/>
              </a:rPr>
              <a:t>SB 1416 (Newman, D) Sentencing enhancements: sale, exchange, or return of stolen property - </a:t>
            </a:r>
            <a:r>
              <a:rPr lang="en-US" sz="1800">
                <a:solidFill>
                  <a:srgbClr val="000000"/>
                </a:solidFill>
                <a:latin typeface="TT Hoves"/>
                <a:ea typeface="TT Hoves"/>
                <a:cs typeface="TT Hoves"/>
                <a:sym typeface="TT Hoves"/>
              </a:rPr>
              <a:t>This bill introduces sentencing enhancements for selling or returning stolen property from retail businesses.</a:t>
            </a:r>
          </a:p>
          <a:p>
            <a:pPr algn="l">
              <a:lnSpc>
                <a:spcPts val="2520"/>
              </a:lnSpc>
            </a:pPr>
            <a:endParaRPr lang="en-US" sz="1800">
              <a:solidFill>
                <a:srgbClr val="000000"/>
              </a:solidFill>
              <a:latin typeface="TT Hoves"/>
              <a:ea typeface="TT Hoves"/>
              <a:cs typeface="TT Hoves"/>
              <a:sym typeface="TT Hoves"/>
            </a:endParaRPr>
          </a:p>
        </p:txBody>
      </p:sp>
      <p:sp>
        <p:nvSpPr>
          <p:cNvPr id="10" name="TextBox 10"/>
          <p:cNvSpPr txBox="1"/>
          <p:nvPr/>
        </p:nvSpPr>
        <p:spPr>
          <a:xfrm>
            <a:off x="15458" y="2511870"/>
            <a:ext cx="18272542" cy="495300"/>
          </a:xfrm>
          <a:prstGeom prst="rect">
            <a:avLst/>
          </a:prstGeom>
        </p:spPr>
        <p:txBody>
          <a:bodyPr lIns="0" tIns="0" rIns="0" bIns="0" rtlCol="0" anchor="t">
            <a:spAutoFit/>
          </a:bodyPr>
          <a:lstStyle/>
          <a:p>
            <a:pPr algn="ctr">
              <a:lnSpc>
                <a:spcPts val="3960"/>
              </a:lnSpc>
            </a:pPr>
            <a:r>
              <a:rPr lang="en-US" sz="3300" b="1" i="1">
                <a:solidFill>
                  <a:srgbClr val="2F428E"/>
                </a:solidFill>
                <a:latin typeface="TT Hoves Bold Italics"/>
                <a:ea typeface="TT Hoves Bold Italics"/>
                <a:cs typeface="TT Hoves Bold Italics"/>
                <a:sym typeface="TT Hoves Bold Italics"/>
              </a:rPr>
              <a:t>Legislative Package Supported By Industry - </a:t>
            </a:r>
            <a:r>
              <a:rPr lang="en-US" sz="3300" b="1" i="1">
                <a:solidFill>
                  <a:srgbClr val="00BF63"/>
                </a:solidFill>
                <a:latin typeface="TT Hoves Bold Italics"/>
                <a:ea typeface="TT Hoves Bold Italics"/>
                <a:cs typeface="TT Hoves Bold Italics"/>
                <a:sym typeface="TT Hoves Bold Italics"/>
              </a:rPr>
              <a:t>SIGNED INTO LAW</a:t>
            </a:r>
          </a:p>
        </p:txBody>
      </p:sp>
      <p:sp>
        <p:nvSpPr>
          <p:cNvPr id="11" name="Freeform 11"/>
          <p:cNvSpPr/>
          <p:nvPr/>
        </p:nvSpPr>
        <p:spPr>
          <a:xfrm>
            <a:off x="342910" y="4688146"/>
            <a:ext cx="390515" cy="330961"/>
          </a:xfrm>
          <a:custGeom>
            <a:avLst/>
            <a:gdLst/>
            <a:ahLst/>
            <a:cxnLst/>
            <a:rect l="l" t="t" r="r" b="b"/>
            <a:pathLst>
              <a:path w="390515" h="330961">
                <a:moveTo>
                  <a:pt x="0" y="0"/>
                </a:moveTo>
                <a:lnTo>
                  <a:pt x="390515" y="0"/>
                </a:lnTo>
                <a:lnTo>
                  <a:pt x="390515" y="330961"/>
                </a:lnTo>
                <a:lnTo>
                  <a:pt x="0" y="330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a:off x="342910" y="5809246"/>
            <a:ext cx="390515" cy="330961"/>
          </a:xfrm>
          <a:custGeom>
            <a:avLst/>
            <a:gdLst/>
            <a:ahLst/>
            <a:cxnLst/>
            <a:rect l="l" t="t" r="r" b="b"/>
            <a:pathLst>
              <a:path w="390515" h="330961">
                <a:moveTo>
                  <a:pt x="0" y="0"/>
                </a:moveTo>
                <a:lnTo>
                  <a:pt x="390515" y="0"/>
                </a:lnTo>
                <a:lnTo>
                  <a:pt x="390515" y="330961"/>
                </a:lnTo>
                <a:lnTo>
                  <a:pt x="0" y="330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Freeform 13"/>
          <p:cNvSpPr/>
          <p:nvPr/>
        </p:nvSpPr>
        <p:spPr>
          <a:xfrm>
            <a:off x="342910" y="6894831"/>
            <a:ext cx="390515" cy="330961"/>
          </a:xfrm>
          <a:custGeom>
            <a:avLst/>
            <a:gdLst/>
            <a:ahLst/>
            <a:cxnLst/>
            <a:rect l="l" t="t" r="r" b="b"/>
            <a:pathLst>
              <a:path w="390515" h="330961">
                <a:moveTo>
                  <a:pt x="0" y="0"/>
                </a:moveTo>
                <a:lnTo>
                  <a:pt x="390515" y="0"/>
                </a:lnTo>
                <a:lnTo>
                  <a:pt x="390515" y="330961"/>
                </a:lnTo>
                <a:lnTo>
                  <a:pt x="0" y="330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4" name="Freeform 14"/>
          <p:cNvSpPr/>
          <p:nvPr/>
        </p:nvSpPr>
        <p:spPr>
          <a:xfrm>
            <a:off x="342910" y="8076471"/>
            <a:ext cx="390515" cy="330961"/>
          </a:xfrm>
          <a:custGeom>
            <a:avLst/>
            <a:gdLst/>
            <a:ahLst/>
            <a:cxnLst/>
            <a:rect l="l" t="t" r="r" b="b"/>
            <a:pathLst>
              <a:path w="390515" h="330961">
                <a:moveTo>
                  <a:pt x="0" y="0"/>
                </a:moveTo>
                <a:lnTo>
                  <a:pt x="390515" y="0"/>
                </a:lnTo>
                <a:lnTo>
                  <a:pt x="390515" y="330961"/>
                </a:lnTo>
                <a:lnTo>
                  <a:pt x="0" y="3309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5" name="Freeform 15"/>
          <p:cNvSpPr/>
          <p:nvPr/>
        </p:nvSpPr>
        <p:spPr>
          <a:xfrm>
            <a:off x="9144000" y="3993941"/>
            <a:ext cx="386546" cy="327598"/>
          </a:xfrm>
          <a:custGeom>
            <a:avLst/>
            <a:gdLst/>
            <a:ahLst/>
            <a:cxnLst/>
            <a:rect l="l" t="t" r="r" b="b"/>
            <a:pathLst>
              <a:path w="386546" h="327598">
                <a:moveTo>
                  <a:pt x="0" y="0"/>
                </a:moveTo>
                <a:lnTo>
                  <a:pt x="386546" y="0"/>
                </a:lnTo>
                <a:lnTo>
                  <a:pt x="386546" y="327598"/>
                </a:lnTo>
                <a:lnTo>
                  <a:pt x="0" y="3275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6" name="Freeform 16"/>
          <p:cNvSpPr/>
          <p:nvPr/>
        </p:nvSpPr>
        <p:spPr>
          <a:xfrm>
            <a:off x="9151729" y="5026389"/>
            <a:ext cx="386546" cy="327598"/>
          </a:xfrm>
          <a:custGeom>
            <a:avLst/>
            <a:gdLst/>
            <a:ahLst/>
            <a:cxnLst/>
            <a:rect l="l" t="t" r="r" b="b"/>
            <a:pathLst>
              <a:path w="386546" h="327598">
                <a:moveTo>
                  <a:pt x="0" y="0"/>
                </a:moveTo>
                <a:lnTo>
                  <a:pt x="386546" y="0"/>
                </a:lnTo>
                <a:lnTo>
                  <a:pt x="386546" y="327597"/>
                </a:lnTo>
                <a:lnTo>
                  <a:pt x="0" y="327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7" name="Freeform 17"/>
          <p:cNvSpPr/>
          <p:nvPr/>
        </p:nvSpPr>
        <p:spPr>
          <a:xfrm>
            <a:off x="9144000" y="6140207"/>
            <a:ext cx="386546" cy="327598"/>
          </a:xfrm>
          <a:custGeom>
            <a:avLst/>
            <a:gdLst/>
            <a:ahLst/>
            <a:cxnLst/>
            <a:rect l="l" t="t" r="r" b="b"/>
            <a:pathLst>
              <a:path w="386546" h="327598">
                <a:moveTo>
                  <a:pt x="0" y="0"/>
                </a:moveTo>
                <a:lnTo>
                  <a:pt x="386546" y="0"/>
                </a:lnTo>
                <a:lnTo>
                  <a:pt x="386546" y="327597"/>
                </a:lnTo>
                <a:lnTo>
                  <a:pt x="0" y="327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a:off x="9144000" y="7373205"/>
            <a:ext cx="386546" cy="327598"/>
          </a:xfrm>
          <a:custGeom>
            <a:avLst/>
            <a:gdLst/>
            <a:ahLst/>
            <a:cxnLst/>
            <a:rect l="l" t="t" r="r" b="b"/>
            <a:pathLst>
              <a:path w="386546" h="327598">
                <a:moveTo>
                  <a:pt x="0" y="0"/>
                </a:moveTo>
                <a:lnTo>
                  <a:pt x="386546" y="0"/>
                </a:lnTo>
                <a:lnTo>
                  <a:pt x="386546" y="327597"/>
                </a:lnTo>
                <a:lnTo>
                  <a:pt x="0" y="327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a:off x="9144000" y="8404988"/>
            <a:ext cx="386546" cy="327598"/>
          </a:xfrm>
          <a:custGeom>
            <a:avLst/>
            <a:gdLst/>
            <a:ahLst/>
            <a:cxnLst/>
            <a:rect l="l" t="t" r="r" b="b"/>
            <a:pathLst>
              <a:path w="386546" h="327598">
                <a:moveTo>
                  <a:pt x="0" y="0"/>
                </a:moveTo>
                <a:lnTo>
                  <a:pt x="386546" y="0"/>
                </a:lnTo>
                <a:lnTo>
                  <a:pt x="386546" y="327597"/>
                </a:lnTo>
                <a:lnTo>
                  <a:pt x="0" y="3275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e0241f7-d617-4fb3-93e0-8e5fbb7718a5" xsi:nil="true"/>
    <lcf76f155ced4ddcb4097134ff3c332f xmlns="7e330540-8410-4ccf-bd0d-76d53ee6a29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56DD541FAA4CA42AF4B16A26DE0E8B4" ma:contentTypeVersion="15" ma:contentTypeDescription="Create a new document." ma:contentTypeScope="" ma:versionID="2a9f7e1c71a3ebad24b96e5f262c55c0">
  <xsd:schema xmlns:xsd="http://www.w3.org/2001/XMLSchema" xmlns:xs="http://www.w3.org/2001/XMLSchema" xmlns:p="http://schemas.microsoft.com/office/2006/metadata/properties" xmlns:ns2="7e330540-8410-4ccf-bd0d-76d53ee6a29e" xmlns:ns3="9e0241f7-d617-4fb3-93e0-8e5fbb7718a5" targetNamespace="http://schemas.microsoft.com/office/2006/metadata/properties" ma:root="true" ma:fieldsID="42a0890d53246b652898e35be592ca19" ns2:_="" ns3:_="">
    <xsd:import namespace="7e330540-8410-4ccf-bd0d-76d53ee6a29e"/>
    <xsd:import namespace="9e0241f7-d617-4fb3-93e0-8e5fbb7718a5"/>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330540-8410-4ccf-bd0d-76d53ee6a29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fd93d807-c7cb-4434-b31e-253bab6c780c"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e0241f7-d617-4fb3-93e0-8e5fbb7718a5"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35cc26e-a814-47b5-95ec-4036d80532db}" ma:internalName="TaxCatchAll" ma:showField="CatchAllData" ma:web="9e0241f7-d617-4fb3-93e0-8e5fbb7718a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FB8AC0-7FC1-41C3-8FB2-C095B66C02D3}">
  <ds:schemaRefs>
    <ds:schemaRef ds:uri="http://schemas.microsoft.com/office/2006/metadata/properties"/>
    <ds:schemaRef ds:uri="http://schemas.microsoft.com/office/infopath/2007/PartnerControls"/>
    <ds:schemaRef ds:uri="9e0241f7-d617-4fb3-93e0-8e5fbb7718a5"/>
    <ds:schemaRef ds:uri="7e330540-8410-4ccf-bd0d-76d53ee6a29e"/>
  </ds:schemaRefs>
</ds:datastoreItem>
</file>

<file path=customXml/itemProps2.xml><?xml version="1.0" encoding="utf-8"?>
<ds:datastoreItem xmlns:ds="http://schemas.openxmlformats.org/officeDocument/2006/customXml" ds:itemID="{FE7F7745-24EE-47B2-963E-F3B1D2AC0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330540-8410-4ccf-bd0d-76d53ee6a29e"/>
    <ds:schemaRef ds:uri="9e0241f7-d617-4fb3-93e0-8e5fbb7718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546DF-8CC1-4066-A210-F6CD79EDAB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36</Slides>
  <Notes>0</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IREM/CBPA 101 SEPT 2024</dc:title>
  <cp:revision>4</cp:revision>
  <dcterms:created xsi:type="dcterms:W3CDTF">2006-08-16T00:00:00Z</dcterms:created>
  <dcterms:modified xsi:type="dcterms:W3CDTF">2024-09-17T18:45:53Z</dcterms:modified>
  <dc:identifier>DAGQURek1o8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0x010100956DD541FAA4CA42AF4B16A26DE0E8B4</vt:lpwstr>
  </property>
  <property fmtid="{D5CDD505-2E9C-101B-9397-08002B2CF9AE}" pid="3" name="MediaServiceImageTags">
    <vt:lpwstr/>
  </property>
</Properties>
</file>